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oboto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atk.broadinstitute.org/hc/en-us/articles/360035531192-RNAseq-short-variant-discovery-SNPs-Indels-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0401e96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30401e96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01a7906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01a7906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30401e960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30401e960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0401e960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0401e960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4aa1ac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4aa1ac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0401e96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0401e96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3897be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3897be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0401e960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0401e960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0401e96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0401e96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30401e960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30401e960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30401e960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30401e960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1f038b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1f038b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14aa1ac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14aa1ac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798420c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798420c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0a95ff8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0a95ff8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0a95ff8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0a95ff8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14aa1ac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14aa1ac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7.7-30% diagnosis rate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14aa1ac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14aa1ac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14aa1ac4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14aa1ac4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01a7906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01a7906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14aa1ac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14aa1ac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21d9b1dd5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21d9b1dd5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1f038b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e1f038b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4b01c344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4b01c34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30401e9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30401e9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4b01c344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4b01c344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4b01c344e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4b01c344e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4b01c344e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4b01c344e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4b01c344e_4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4b01c344e_4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4b01c344e_4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4b01c344e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3ec1f75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3ec1f75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4b01c344e_4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4b01c344e_4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f3897be7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f3897be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1f038b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1f038b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21d9b1dd5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21d9b1dd5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30401e96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30401e96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f3897be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f3897be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4b01c344e_4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4b01c344e_4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21d9b1dd5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21d9b1dd5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21d9b1dd5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21d9b1dd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= aligned with bias and mappability filters, P. Genome = aligned to a personalized genome, WASP = aligned with removal of biased reads using WASP, Variant Aware = GSNAP in variant aware alignment mode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0401e96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0401e96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5048b4557_27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5048b4557_27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798420c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798420c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8798420c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8798420c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14aa1ac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14aa1ac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8798420c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8798420c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GATK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https://gatk.broadinstitute.org/hc/en-us/articles/360035531192-RNAseq-short-variant-discovery-SNPs-Indels-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 duplicates: identify reads originating from the same RNA fragment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Split Cigar Reads: for all reads that have a gap in their matching, split them into contiguous reads without gaps. 25M100N50M → 25M, 50M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 re-calibration: uses the a model covariation of the reported quality scores and known variants to recalibrate the  reported scores of mutations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Single source Variant calling: use a local realignment to identify which variants are present and their likelihood.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Combination and group variant calling: taking the individual results of variant calls as a group. Reevaluate the variant calls accounting for the calls and reads of all samples in the batch. Note Batch sizes can and will affect the variant calls!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Variant Filtration: mark variants that have 3 or more variants within 35 bases. And FS (fisher strand) &gt; 30 indicating strand bias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Splitting: split each group variant call into the individual vcf file per patient. Taking note to left normalize vcf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798420c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798420c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a95ff84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a95ff84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30401e96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30401e96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03ec1f750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03ec1f750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30401e960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30401e96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62208442c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62208442c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30401e960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630401e96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2208442c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2208442c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6f3897be7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6f3897be7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e1f038b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e1f038b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2208442c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2208442c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1f038b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1f038b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1f038b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1f038b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0401e960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0401e960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_Subtitel_Text">
  <p:cSld name="Titel_Subtite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" y="1192"/>
            <a:ext cx="1587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50825" y="83545"/>
            <a:ext cx="8642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50824" y="4960144"/>
            <a:ext cx="4193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572000" y="4960144"/>
            <a:ext cx="343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147154" y="4960144"/>
            <a:ext cx="783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│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734593" y="4601508"/>
            <a:ext cx="64095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4580336"/>
            <a:ext cx="3600000" cy="6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250825" y="860061"/>
            <a:ext cx="864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250825" y="1260872"/>
            <a:ext cx="86424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_Subtitel">
  <p:cSld name="Titel_Subtite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" y="1192"/>
            <a:ext cx="1587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250825" y="83545"/>
            <a:ext cx="8642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250824" y="4960144"/>
            <a:ext cx="4193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4572000" y="4960144"/>
            <a:ext cx="3432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147154" y="4960144"/>
            <a:ext cx="783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│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734593" y="4601508"/>
            <a:ext cx="64095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4580336"/>
            <a:ext cx="3600000" cy="6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250825" y="860061"/>
            <a:ext cx="8642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hyperlink" Target="https://gatkforums.broadinstitute.org/gatk/discussion/3891/calling-variants-in-rnaseq" TargetMode="External"/><Relationship Id="rId5" Type="http://schemas.openxmlformats.org/officeDocument/2006/relationships/hyperlink" Target="https://gatk.broadinstitute.org/hc/en-us/articles/360035531192-RNAseq-short-variant-discovery-SNPs-Indels-" TargetMode="External"/><Relationship Id="rId6" Type="http://schemas.openxmlformats.org/officeDocument/2006/relationships/image" Target="../media/image49.png"/><Relationship Id="rId7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0" y="377200"/>
            <a:ext cx="8520600" cy="17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Detecting aberrant expression in </a:t>
            </a:r>
            <a:r>
              <a:rPr lang="en" sz="4000"/>
              <a:t>RNA-seq</a:t>
            </a:r>
            <a:endParaRPr sz="4000"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478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Hands-on Tutorial through Bioinformatics Tools and Workflows</a:t>
            </a:r>
            <a:endParaRPr sz="2400"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45887" r="0" t="0"/>
          <a:stretch/>
        </p:blipFill>
        <p:spPr>
          <a:xfrm>
            <a:off x="6941104" y="3874375"/>
            <a:ext cx="1677725" cy="10450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61475" y="3189525"/>
            <a:ext cx="4393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Vicente A. Yépez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Ines Scheller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Nicholas Smith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Holger Prokisch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Julien Gagneur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Technical University of Munich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RNA-seq has shown diagnostic utility in multiple instances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171000" y="1209175"/>
            <a:ext cx="4045200" cy="30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ene expression information can identify impaired genes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10157" l="3772" r="68505" t="17342"/>
          <a:stretch/>
        </p:blipFill>
        <p:spPr>
          <a:xfrm>
            <a:off x="5976425" y="1996900"/>
            <a:ext cx="2047099" cy="13448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expression outliers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67455" t="0"/>
          <a:stretch/>
        </p:blipFill>
        <p:spPr>
          <a:xfrm>
            <a:off x="834118" y="1205981"/>
            <a:ext cx="3376581" cy="301321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834125" y="4444675"/>
            <a:ext cx="2937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Kremer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 Nature Communications 2017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2229" t="0"/>
          <a:stretch/>
        </p:blipFill>
        <p:spPr>
          <a:xfrm>
            <a:off x="5293427" y="1130429"/>
            <a:ext cx="3145530" cy="33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592913" y="4443755"/>
            <a:ext cx="2546558" cy="369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Brechtmann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 AJHG 2018</a:t>
            </a:r>
            <a:endParaRPr sz="1000" u="sng">
              <a:solidFill>
                <a:srgbClr val="999999"/>
              </a:solidFill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171000" y="28126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Splicing defects are involved in numerous genetic diseases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5968" l="32949" r="33317" t="17799"/>
          <a:stretch/>
        </p:blipFill>
        <p:spPr>
          <a:xfrm>
            <a:off x="5924925" y="2118300"/>
            <a:ext cx="2397501" cy="13609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10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creation</a:t>
            </a:r>
            <a:endParaRPr/>
          </a:p>
        </p:txBody>
      </p:sp>
      <p:grpSp>
        <p:nvGrpSpPr>
          <p:cNvPr id="183" name="Google Shape;183;p28"/>
          <p:cNvGrpSpPr/>
          <p:nvPr/>
        </p:nvGrpSpPr>
        <p:grpSpPr>
          <a:xfrm>
            <a:off x="2081600" y="680227"/>
            <a:ext cx="4544443" cy="4455066"/>
            <a:chOff x="3092228" y="1320525"/>
            <a:chExt cx="2961900" cy="2887837"/>
          </a:xfrm>
        </p:grpSpPr>
        <p:pic>
          <p:nvPicPr>
            <p:cNvPr id="184" name="Google Shape;18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0075" y="1320525"/>
              <a:ext cx="2334276" cy="255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8"/>
            <p:cNvSpPr txBox="1"/>
            <p:nvPr/>
          </p:nvSpPr>
          <p:spPr>
            <a:xfrm>
              <a:off x="3092228" y="3902362"/>
              <a:ext cx="29619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Cummings </a:t>
              </a:r>
              <a:r>
                <a:rPr i="1" lang="en" sz="1000">
                  <a:solidFill>
                    <a:srgbClr val="999999"/>
                  </a:solidFill>
                </a:rPr>
                <a:t>et al</a:t>
              </a:r>
              <a:r>
                <a:rPr lang="en" sz="1000">
                  <a:solidFill>
                    <a:srgbClr val="999999"/>
                  </a:solidFill>
                </a:rPr>
                <a:t> Science Translational Medicine 2017</a:t>
              </a:r>
              <a:endParaRPr sz="1000">
                <a:solidFill>
                  <a:srgbClr val="999999"/>
                </a:solidFill>
              </a:endParaRPr>
            </a:p>
          </p:txBody>
        </p:sp>
      </p:grp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6182500" y="901625"/>
            <a:ext cx="300600" cy="2490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6568925" y="1880525"/>
            <a:ext cx="12621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Patients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6568925" y="3827550"/>
            <a:ext cx="12621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5701750" y="4321150"/>
            <a:ext cx="12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Gene model</a:t>
            </a:r>
            <a:endParaRPr b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185" y="738485"/>
            <a:ext cx="3458631" cy="39705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2920650" y="4842952"/>
            <a:ext cx="3107942" cy="162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Gonorazky </a:t>
            </a:r>
            <a:r>
              <a:rPr i="1" lang="en" sz="1000">
                <a:solidFill>
                  <a:srgbClr val="999999"/>
                </a:solidFill>
              </a:rPr>
              <a:t>et al </a:t>
            </a:r>
            <a:r>
              <a:rPr lang="en" sz="1000">
                <a:solidFill>
                  <a:srgbClr val="999999"/>
                </a:solidFill>
              </a:rPr>
              <a:t>AJHG 2019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10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elongation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0"/>
          <p:cNvGrpSpPr/>
          <p:nvPr/>
        </p:nvGrpSpPr>
        <p:grpSpPr>
          <a:xfrm>
            <a:off x="1856388" y="1335223"/>
            <a:ext cx="4782263" cy="3477326"/>
            <a:chOff x="5798400" y="1603450"/>
            <a:chExt cx="3274849" cy="2435273"/>
          </a:xfrm>
        </p:grpSpPr>
        <p:pic>
          <p:nvPicPr>
            <p:cNvPr id="204" name="Google Shape;20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400" y="1603450"/>
              <a:ext cx="3274849" cy="2073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0"/>
            <p:cNvSpPr txBox="1"/>
            <p:nvPr/>
          </p:nvSpPr>
          <p:spPr>
            <a:xfrm>
              <a:off x="6749258" y="3763023"/>
              <a:ext cx="21039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Fresard </a:t>
              </a:r>
              <a:r>
                <a:rPr i="1" lang="en" sz="1000">
                  <a:solidFill>
                    <a:srgbClr val="999999"/>
                  </a:solidFill>
                </a:rPr>
                <a:t>et al </a:t>
              </a:r>
              <a:r>
                <a:rPr lang="en" sz="1000">
                  <a:solidFill>
                    <a:srgbClr val="999999"/>
                  </a:solidFill>
                </a:rPr>
                <a:t>Nature Medicine 2019</a:t>
              </a:r>
              <a:endParaRPr sz="1000">
                <a:solidFill>
                  <a:srgbClr val="999999"/>
                </a:solidFill>
              </a:endParaRPr>
            </a:p>
          </p:txBody>
        </p:sp>
      </p:grp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0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truncation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1"/>
          <p:cNvGrpSpPr/>
          <p:nvPr/>
        </p:nvGrpSpPr>
        <p:grpSpPr>
          <a:xfrm>
            <a:off x="2270010" y="873429"/>
            <a:ext cx="6501510" cy="4850533"/>
            <a:chOff x="649050" y="3105875"/>
            <a:chExt cx="2610000" cy="2114075"/>
          </a:xfrm>
        </p:grpSpPr>
        <p:pic>
          <p:nvPicPr>
            <p:cNvPr id="213" name="Google Shape;21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7625" y="3105875"/>
              <a:ext cx="2103747" cy="170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1"/>
            <p:cNvSpPr txBox="1"/>
            <p:nvPr/>
          </p:nvSpPr>
          <p:spPr>
            <a:xfrm>
              <a:off x="649050" y="4814950"/>
              <a:ext cx="26100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Kremer </a:t>
              </a:r>
              <a:r>
                <a:rPr i="1" lang="en" sz="1000">
                  <a:solidFill>
                    <a:srgbClr val="999999"/>
                  </a:solidFill>
                </a:rPr>
                <a:t>et al</a:t>
              </a:r>
              <a:r>
                <a:rPr lang="en" sz="1000">
                  <a:solidFill>
                    <a:srgbClr val="999999"/>
                  </a:solidFill>
                </a:rPr>
                <a:t> Nature Communication 2017</a:t>
              </a:r>
              <a:endParaRPr sz="1000">
                <a:solidFill>
                  <a:srgbClr val="999999"/>
                </a:solidFill>
              </a:endParaRPr>
            </a:p>
          </p:txBody>
        </p:sp>
      </p:grp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10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Exon skipping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171000" y="857250"/>
            <a:ext cx="4045200" cy="3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Mono-allelic</a:t>
            </a:r>
            <a:r>
              <a:rPr lang="en"/>
              <a:t> expression </a:t>
            </a:r>
            <a:r>
              <a:rPr lang="en"/>
              <a:t>highlights </a:t>
            </a:r>
            <a:r>
              <a:rPr lang="en"/>
              <a:t>variants of interest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8387" l="68578" r="6831" t="18098"/>
          <a:stretch/>
        </p:blipFill>
        <p:spPr>
          <a:xfrm>
            <a:off x="6249152" y="1921425"/>
            <a:ext cx="1993672" cy="148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6483025" y="3941325"/>
            <a:ext cx="1652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 vs REF ratio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6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Detection of rare variants with mono-allelic expression</a:t>
            </a:r>
            <a:endParaRPr sz="2400"/>
          </a:p>
        </p:txBody>
      </p:sp>
      <p:grpSp>
        <p:nvGrpSpPr>
          <p:cNvPr id="230" name="Google Shape;230;p33"/>
          <p:cNvGrpSpPr/>
          <p:nvPr/>
        </p:nvGrpSpPr>
        <p:grpSpPr>
          <a:xfrm>
            <a:off x="5221100" y="984724"/>
            <a:ext cx="3996041" cy="4360846"/>
            <a:chOff x="6048769" y="539678"/>
            <a:chExt cx="2479703" cy="2700382"/>
          </a:xfrm>
        </p:grpSpPr>
        <p:grpSp>
          <p:nvGrpSpPr>
            <p:cNvPr id="231" name="Google Shape;231;p33"/>
            <p:cNvGrpSpPr/>
            <p:nvPr/>
          </p:nvGrpSpPr>
          <p:grpSpPr>
            <a:xfrm>
              <a:off x="6048769" y="751580"/>
              <a:ext cx="2376706" cy="2488479"/>
              <a:chOff x="6400766" y="1548328"/>
              <a:chExt cx="2760081" cy="2831679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400766" y="1548328"/>
                <a:ext cx="2639188" cy="2350874"/>
                <a:chOff x="5602034" y="940652"/>
                <a:chExt cx="3150141" cy="2787047"/>
              </a:xfrm>
            </p:grpSpPr>
            <p:pic>
              <p:nvPicPr>
                <p:cNvPr id="233" name="Google Shape;233;p3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297" l="0" r="0" t="0"/>
                <a:stretch/>
              </p:blipFill>
              <p:spPr>
                <a:xfrm>
                  <a:off x="5602034" y="940652"/>
                  <a:ext cx="3150097" cy="27870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4" name="Google Shape;234;p33"/>
                <p:cNvSpPr/>
                <p:nvPr/>
              </p:nvSpPr>
              <p:spPr>
                <a:xfrm>
                  <a:off x="5675675" y="1224200"/>
                  <a:ext cx="182100" cy="219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3"/>
                <p:cNvSpPr/>
                <p:nvPr/>
              </p:nvSpPr>
              <p:spPr>
                <a:xfrm>
                  <a:off x="8470475" y="1160600"/>
                  <a:ext cx="281700" cy="219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6" name="Google Shape;236;p33"/>
              <p:cNvSpPr txBox="1"/>
              <p:nvPr/>
            </p:nvSpPr>
            <p:spPr>
              <a:xfrm>
                <a:off x="6844247" y="3975007"/>
                <a:ext cx="2316600" cy="40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Fresard </a:t>
                </a:r>
                <a:r>
                  <a:rPr i="1" lang="en" sz="1000">
                    <a:solidFill>
                      <a:srgbClr val="999999"/>
                    </a:solidFill>
                  </a:rPr>
                  <a:t>et al </a:t>
                </a:r>
                <a:r>
                  <a:rPr lang="en" sz="1000">
                    <a:solidFill>
                      <a:srgbClr val="999999"/>
                    </a:solidFill>
                  </a:rPr>
                  <a:t>Nature Medicine 2019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237" name="Google Shape;237;p33"/>
            <p:cNvSpPr txBox="1"/>
            <p:nvPr/>
          </p:nvSpPr>
          <p:spPr>
            <a:xfrm>
              <a:off x="6168071" y="539678"/>
              <a:ext cx="23604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Imbalanced rare deleterious alleles </a:t>
              </a:r>
              <a:endParaRPr b="1" sz="1100"/>
            </a:p>
          </p:txBody>
        </p:sp>
      </p:grpSp>
      <p:grpSp>
        <p:nvGrpSpPr>
          <p:cNvPr id="238" name="Google Shape;238;p33"/>
          <p:cNvGrpSpPr/>
          <p:nvPr/>
        </p:nvGrpSpPr>
        <p:grpSpPr>
          <a:xfrm>
            <a:off x="118075" y="950194"/>
            <a:ext cx="5486409" cy="4509982"/>
            <a:chOff x="2480681" y="491900"/>
            <a:chExt cx="3070694" cy="2542554"/>
          </a:xfrm>
        </p:grpSpPr>
        <p:grpSp>
          <p:nvGrpSpPr>
            <p:cNvPr id="239" name="Google Shape;239;p33"/>
            <p:cNvGrpSpPr/>
            <p:nvPr/>
          </p:nvGrpSpPr>
          <p:grpSpPr>
            <a:xfrm>
              <a:off x="2480681" y="684867"/>
              <a:ext cx="2687267" cy="2349587"/>
              <a:chOff x="2729250" y="1806168"/>
              <a:chExt cx="2931777" cy="2653102"/>
            </a:xfrm>
          </p:grpSpPr>
          <p:grpSp>
            <p:nvGrpSpPr>
              <p:cNvPr id="240" name="Google Shape;240;p33"/>
              <p:cNvGrpSpPr/>
              <p:nvPr/>
            </p:nvGrpSpPr>
            <p:grpSpPr>
              <a:xfrm>
                <a:off x="2729250" y="1806168"/>
                <a:ext cx="2858876" cy="2276815"/>
                <a:chOff x="2570900" y="1878200"/>
                <a:chExt cx="2826932" cy="2276815"/>
              </a:xfrm>
            </p:grpSpPr>
            <p:pic>
              <p:nvPicPr>
                <p:cNvPr id="241" name="Google Shape;241;p3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570900" y="1893476"/>
                  <a:ext cx="2826932" cy="22615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2" name="Google Shape;242;p33"/>
                <p:cNvSpPr/>
                <p:nvPr/>
              </p:nvSpPr>
              <p:spPr>
                <a:xfrm>
                  <a:off x="2600075" y="1878200"/>
                  <a:ext cx="182100" cy="219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3" name="Google Shape;243;p33"/>
              <p:cNvSpPr txBox="1"/>
              <p:nvPr/>
            </p:nvSpPr>
            <p:spPr>
              <a:xfrm>
                <a:off x="3051027" y="4054269"/>
                <a:ext cx="2610000" cy="40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Kremer </a:t>
                </a:r>
                <a:r>
                  <a:rPr i="1" lang="en" sz="1000">
                    <a:solidFill>
                      <a:srgbClr val="999999"/>
                    </a:solidFill>
                  </a:rPr>
                  <a:t>et al</a:t>
                </a:r>
                <a:r>
                  <a:rPr lang="en" sz="1000">
                    <a:solidFill>
                      <a:srgbClr val="999999"/>
                    </a:solidFill>
                  </a:rPr>
                  <a:t> Nature Communication 2017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244" name="Google Shape;244;p33"/>
            <p:cNvSpPr txBox="1"/>
            <p:nvPr/>
          </p:nvSpPr>
          <p:spPr>
            <a:xfrm>
              <a:off x="3190976" y="491900"/>
              <a:ext cx="23604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Rare variants with MAE</a:t>
              </a:r>
              <a:endParaRPr b="1" sz="1100"/>
            </a:p>
          </p:txBody>
        </p:sp>
      </p:grp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6" name="Google Shape;246;p33"/>
          <p:cNvGrpSpPr/>
          <p:nvPr/>
        </p:nvGrpSpPr>
        <p:grpSpPr>
          <a:xfrm>
            <a:off x="3610125" y="1025100"/>
            <a:ext cx="1865925" cy="553950"/>
            <a:chOff x="3610125" y="1025100"/>
            <a:chExt cx="1865925" cy="553950"/>
          </a:xfrm>
        </p:grpSpPr>
        <p:sp>
          <p:nvSpPr>
            <p:cNvPr id="247" name="Google Shape;247;p33"/>
            <p:cNvSpPr/>
            <p:nvPr/>
          </p:nvSpPr>
          <p:spPr>
            <a:xfrm>
              <a:off x="3610125" y="1173150"/>
              <a:ext cx="109800" cy="109800"/>
            </a:xfrm>
            <a:prstGeom prst="flowChartConnector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3"/>
            <p:cNvSpPr txBox="1"/>
            <p:nvPr/>
          </p:nvSpPr>
          <p:spPr>
            <a:xfrm>
              <a:off x="3677650" y="1025100"/>
              <a:ext cx="9906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significant</a:t>
              </a:r>
              <a:endParaRPr sz="1100"/>
            </a:p>
          </p:txBody>
        </p:sp>
        <p:grpSp>
          <p:nvGrpSpPr>
            <p:cNvPr id="249" name="Google Shape;249;p33"/>
            <p:cNvGrpSpPr/>
            <p:nvPr/>
          </p:nvGrpSpPr>
          <p:grpSpPr>
            <a:xfrm>
              <a:off x="3610125" y="1173150"/>
              <a:ext cx="1865925" cy="405900"/>
              <a:chOff x="3610125" y="872700"/>
              <a:chExt cx="1865925" cy="405900"/>
            </a:xfrm>
          </p:grpSpPr>
          <p:sp>
            <p:nvSpPr>
              <p:cNvPr id="250" name="Google Shape;250;p33"/>
              <p:cNvSpPr/>
              <p:nvPr/>
            </p:nvSpPr>
            <p:spPr>
              <a:xfrm>
                <a:off x="3610125" y="1020750"/>
                <a:ext cx="109800" cy="109800"/>
              </a:xfrm>
              <a:prstGeom prst="flowChartConnector">
                <a:avLst/>
              </a:prstGeom>
              <a:solidFill>
                <a:srgbClr val="98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3"/>
              <p:cNvSpPr txBox="1"/>
              <p:nvPr/>
            </p:nvSpPr>
            <p:spPr>
              <a:xfrm>
                <a:off x="3667950" y="872700"/>
                <a:ext cx="18081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s</a:t>
                </a:r>
                <a:r>
                  <a:rPr lang="en" sz="1100"/>
                  <a:t>ignificant + rare variant</a:t>
                </a:r>
                <a:endParaRPr sz="110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350 millions persons worldwide are affected by rare diseases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1054" l="0" r="0" t="139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2803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suspected events such as exon skipping</a:t>
            </a:r>
            <a:endParaRPr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1197222" y="1003641"/>
            <a:ext cx="7223786" cy="3917496"/>
            <a:chOff x="3008450" y="3222175"/>
            <a:chExt cx="3660950" cy="1985955"/>
          </a:xfrm>
        </p:grpSpPr>
        <p:pic>
          <p:nvPicPr>
            <p:cNvPr id="258" name="Google Shape;25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08450" y="3222175"/>
              <a:ext cx="3660950" cy="1786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4"/>
            <p:cNvSpPr txBox="1"/>
            <p:nvPr/>
          </p:nvSpPr>
          <p:spPr>
            <a:xfrm>
              <a:off x="3841569" y="5008630"/>
              <a:ext cx="19947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Gonorazky</a:t>
              </a:r>
              <a:r>
                <a:rPr lang="en" sz="1000">
                  <a:solidFill>
                    <a:srgbClr val="999999"/>
                  </a:solidFill>
                </a:rPr>
                <a:t> </a:t>
              </a:r>
              <a:r>
                <a:rPr i="1" lang="en" sz="1000">
                  <a:solidFill>
                    <a:srgbClr val="999999"/>
                  </a:solidFill>
                </a:rPr>
                <a:t>et al </a:t>
              </a:r>
              <a:r>
                <a:rPr lang="en" sz="1000">
                  <a:solidFill>
                    <a:srgbClr val="999999"/>
                  </a:solidFill>
                </a:rPr>
                <a:t>AJHG</a:t>
              </a:r>
              <a:r>
                <a:rPr lang="en" sz="1000">
                  <a:solidFill>
                    <a:srgbClr val="999999"/>
                  </a:solidFill>
                </a:rPr>
                <a:t> 2019</a:t>
              </a:r>
              <a:endParaRPr sz="1000">
                <a:solidFill>
                  <a:srgbClr val="999999"/>
                </a:solidFill>
              </a:endParaRPr>
            </a:p>
          </p:txBody>
        </p:sp>
      </p:grpSp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171000" y="368825"/>
            <a:ext cx="4045200" cy="3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variants in RNA</a:t>
            </a:r>
            <a:r>
              <a:rPr lang="en"/>
              <a:t>-seq data allow</a:t>
            </a:r>
            <a:r>
              <a:rPr lang="en"/>
              <a:t>s to capture regions missed by WES</a:t>
            </a:r>
            <a:endParaRPr/>
          </a:p>
        </p:txBody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397" y="2374950"/>
            <a:ext cx="40604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1700" y="292625"/>
            <a:ext cx="64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RNA-Seq covers regions missed by WES</a:t>
            </a:r>
            <a:endParaRPr sz="2400"/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4" name="Google Shape;274;p36"/>
          <p:cNvGrpSpPr/>
          <p:nvPr/>
        </p:nvGrpSpPr>
        <p:grpSpPr>
          <a:xfrm>
            <a:off x="2201000" y="4721266"/>
            <a:ext cx="4731089" cy="338217"/>
            <a:chOff x="-556528" y="2908895"/>
            <a:chExt cx="7795500" cy="451800"/>
          </a:xfrm>
        </p:grpSpPr>
        <p:cxnSp>
          <p:nvCxnSpPr>
            <p:cNvPr id="275" name="Google Shape;275;p36"/>
            <p:cNvCxnSpPr/>
            <p:nvPr/>
          </p:nvCxnSpPr>
          <p:spPr>
            <a:xfrm>
              <a:off x="-556528" y="3125979"/>
              <a:ext cx="7795500" cy="0"/>
            </a:xfrm>
            <a:prstGeom prst="straightConnector1">
              <a:avLst/>
            </a:prstGeom>
            <a:noFill/>
            <a:ln cap="flat" cmpd="sng" w="381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6" name="Google Shape;276;p36"/>
            <p:cNvSpPr/>
            <p:nvPr/>
          </p:nvSpPr>
          <p:spPr>
            <a:xfrm>
              <a:off x="576730" y="3013803"/>
              <a:ext cx="827700" cy="241500"/>
            </a:xfrm>
            <a:prstGeom prst="rect">
              <a:avLst/>
            </a:prstGeom>
            <a:solidFill>
              <a:srgbClr val="EA9999"/>
            </a:solidFill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404561" y="2909381"/>
              <a:ext cx="1411500" cy="447900"/>
            </a:xfrm>
            <a:prstGeom prst="rect">
              <a:avLst/>
            </a:prstGeom>
            <a:solidFill>
              <a:srgbClr val="EA9999"/>
            </a:solidFill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4954374" y="2908895"/>
              <a:ext cx="360900" cy="451800"/>
            </a:xfrm>
            <a:prstGeom prst="rect">
              <a:avLst/>
            </a:prstGeom>
            <a:solidFill>
              <a:srgbClr val="EA9999"/>
            </a:solidFill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5315256" y="3015020"/>
              <a:ext cx="827700" cy="241500"/>
            </a:xfrm>
            <a:prstGeom prst="rect">
              <a:avLst/>
            </a:prstGeom>
            <a:solidFill>
              <a:srgbClr val="EA9999"/>
            </a:solidFill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25" y="498938"/>
            <a:ext cx="1651313" cy="1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77545"/>
            <a:ext cx="8269649" cy="328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311700" y="-12175"/>
            <a:ext cx="63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Examples of intronic and 5’UTR variants missed by WES</a:t>
            </a:r>
            <a:endParaRPr sz="2400"/>
          </a:p>
        </p:txBody>
      </p:sp>
      <p:sp>
        <p:nvSpPr>
          <p:cNvPr id="287" name="Google Shape;28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50" y="1381075"/>
            <a:ext cx="3742090" cy="13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/>
        </p:nvSpPr>
        <p:spPr>
          <a:xfrm>
            <a:off x="4174000" y="1381075"/>
            <a:ext cx="13776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WES sample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RNA sample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RNA control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0" name="Google Shape;290;p37"/>
          <p:cNvGrpSpPr/>
          <p:nvPr/>
        </p:nvGrpSpPr>
        <p:grpSpPr>
          <a:xfrm>
            <a:off x="134950" y="3013575"/>
            <a:ext cx="3874500" cy="1994400"/>
            <a:chOff x="3249325" y="2975600"/>
            <a:chExt cx="3874500" cy="1994400"/>
          </a:xfrm>
        </p:grpSpPr>
        <p:pic>
          <p:nvPicPr>
            <p:cNvPr id="291" name="Google Shape;291;p37"/>
            <p:cNvPicPr preferRelativeResize="0"/>
            <p:nvPr/>
          </p:nvPicPr>
          <p:blipFill rotWithShape="1">
            <a:blip r:embed="rId4">
              <a:alphaModFix/>
            </a:blip>
            <a:srcRect b="1845" l="0" r="0" t="46896"/>
            <a:stretch/>
          </p:blipFill>
          <p:spPr>
            <a:xfrm>
              <a:off x="3249325" y="3770900"/>
              <a:ext cx="3874500" cy="119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7"/>
            <p:cNvPicPr preferRelativeResize="0"/>
            <p:nvPr/>
          </p:nvPicPr>
          <p:blipFill rotWithShape="1">
            <a:blip r:embed="rId4">
              <a:alphaModFix/>
            </a:blip>
            <a:srcRect b="67252" l="0" r="0" t="0"/>
            <a:stretch/>
          </p:blipFill>
          <p:spPr>
            <a:xfrm>
              <a:off x="3249325" y="2975600"/>
              <a:ext cx="3874500" cy="766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7"/>
          <p:cNvSpPr txBox="1"/>
          <p:nvPr/>
        </p:nvSpPr>
        <p:spPr>
          <a:xfrm>
            <a:off x="4174000" y="3084450"/>
            <a:ext cx="13776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RNA sample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RNA control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4" name="Google Shape;294;p37"/>
          <p:cNvCxnSpPr/>
          <p:nvPr/>
        </p:nvCxnSpPr>
        <p:spPr>
          <a:xfrm>
            <a:off x="187925" y="2898175"/>
            <a:ext cx="4015800" cy="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7"/>
          <p:cNvSpPr/>
          <p:nvPr/>
        </p:nvSpPr>
        <p:spPr>
          <a:xfrm>
            <a:off x="2072050" y="1825875"/>
            <a:ext cx="548700" cy="393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2148250" y="3197475"/>
            <a:ext cx="548700" cy="393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0025" y="498938"/>
            <a:ext cx="1651313" cy="1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200" y="1743675"/>
            <a:ext cx="2877350" cy="2318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7221300" y="4281900"/>
            <a:ext cx="1922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Gonorazky </a:t>
            </a:r>
            <a:r>
              <a:rPr i="1" lang="en" sz="1000">
                <a:solidFill>
                  <a:srgbClr val="999999"/>
                </a:solidFill>
              </a:rPr>
              <a:t>et al </a:t>
            </a:r>
            <a:r>
              <a:rPr lang="en" sz="1000">
                <a:solidFill>
                  <a:srgbClr val="999999"/>
                </a:solidFill>
              </a:rPr>
              <a:t>AJHG 2019</a:t>
            </a:r>
            <a:endParaRPr sz="1000">
              <a:solidFill>
                <a:srgbClr val="999999"/>
              </a:solidFill>
            </a:endParaRPr>
          </a:p>
        </p:txBody>
      </p:sp>
      <p:cxnSp>
        <p:nvCxnSpPr>
          <p:cNvPr id="300" name="Google Shape;300;p37"/>
          <p:cNvCxnSpPr/>
          <p:nvPr/>
        </p:nvCxnSpPr>
        <p:spPr>
          <a:xfrm>
            <a:off x="5756775" y="1365000"/>
            <a:ext cx="9900" cy="3452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7"/>
          <p:cNvSpPr txBox="1"/>
          <p:nvPr/>
        </p:nvSpPr>
        <p:spPr>
          <a:xfrm>
            <a:off x="1731000" y="834175"/>
            <a:ext cx="966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Intronic</a:t>
            </a:r>
            <a:endParaRPr b="1" sz="1600"/>
          </a:p>
        </p:txBody>
      </p:sp>
      <p:sp>
        <p:nvSpPr>
          <p:cNvPr id="302" name="Google Shape;302;p37"/>
          <p:cNvSpPr txBox="1"/>
          <p:nvPr/>
        </p:nvSpPr>
        <p:spPr>
          <a:xfrm>
            <a:off x="7272675" y="834175"/>
            <a:ext cx="966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5’UTR</a:t>
            </a:r>
            <a:endParaRPr b="1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Recent work has allowed studying multiple challenging aspects of RNA-Seq usage in rare diseases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277350" y="302275"/>
            <a:ext cx="85206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when using RNA-Seq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11700" y="965525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Datasets are noisy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variants affect expression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Genes are expressed in a tissue/time specific manner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disease tissue is not always accessible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Surrogate tissues are an alternative but causal genes might not be expressed</a:t>
            </a:r>
            <a:endParaRPr sz="1800"/>
          </a:p>
          <a:p>
            <a:pPr indent="-317500" lvl="1" marL="914400" rtl="0" algn="l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 sz="1800"/>
              <a:t>Transdifferentiate cells to reflect affected tissue</a:t>
            </a:r>
            <a:endParaRPr/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9"/>
          <p:cNvSpPr txBox="1"/>
          <p:nvPr/>
        </p:nvSpPr>
        <p:spPr>
          <a:xfrm>
            <a:off x="5512275" y="4711975"/>
            <a:ext cx="3000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Gonorazky et al AJHG 2019</a:t>
            </a:r>
            <a:endParaRPr sz="1000"/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 b="16359" l="0" r="0" t="0"/>
          <a:stretch/>
        </p:blipFill>
        <p:spPr>
          <a:xfrm>
            <a:off x="8283600" y="4039676"/>
            <a:ext cx="548700" cy="4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3448" y="3992522"/>
            <a:ext cx="107200" cy="8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311700" y="7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for sample co-variations is necessary</a:t>
            </a:r>
            <a:endParaRPr/>
          </a:p>
        </p:txBody>
      </p:sp>
      <p:grpSp>
        <p:nvGrpSpPr>
          <p:cNvPr id="324" name="Google Shape;324;p40"/>
          <p:cNvGrpSpPr/>
          <p:nvPr/>
        </p:nvGrpSpPr>
        <p:grpSpPr>
          <a:xfrm>
            <a:off x="5048474" y="2655323"/>
            <a:ext cx="4090952" cy="2401360"/>
            <a:chOff x="389450" y="2874575"/>
            <a:chExt cx="3969100" cy="2325322"/>
          </a:xfrm>
        </p:grpSpPr>
        <p:pic>
          <p:nvPicPr>
            <p:cNvPr id="325" name="Google Shape;32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9450" y="3100750"/>
              <a:ext cx="3969100" cy="182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0"/>
            <p:cNvSpPr txBox="1"/>
            <p:nvPr/>
          </p:nvSpPr>
          <p:spPr>
            <a:xfrm>
              <a:off x="1306740" y="4967997"/>
              <a:ext cx="21342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Fresard </a:t>
              </a:r>
              <a:r>
                <a:rPr i="1" lang="en" sz="1000">
                  <a:solidFill>
                    <a:srgbClr val="999999"/>
                  </a:solidFill>
                </a:rPr>
                <a:t>et al </a:t>
              </a:r>
              <a:r>
                <a:rPr lang="en" sz="1000">
                  <a:solidFill>
                    <a:srgbClr val="999999"/>
                  </a:solidFill>
                </a:rPr>
                <a:t>Nature Medicine 2019</a:t>
              </a:r>
              <a:endParaRPr sz="1000">
                <a:solidFill>
                  <a:srgbClr val="999999"/>
                </a:solidFill>
              </a:endParaRPr>
            </a:p>
          </p:txBody>
        </p:sp>
        <p:sp>
          <p:nvSpPr>
            <p:cNvPr id="327" name="Google Shape;327;p40"/>
            <p:cNvSpPr txBox="1"/>
            <p:nvPr/>
          </p:nvSpPr>
          <p:spPr>
            <a:xfrm>
              <a:off x="1237275" y="2874575"/>
              <a:ext cx="21342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Surrogate Variable Analysis</a:t>
              </a:r>
              <a:endParaRPr b="1" sz="1100"/>
            </a:p>
          </p:txBody>
        </p:sp>
      </p:grp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311700" y="941550"/>
            <a:ext cx="35067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Many variables are affecting gene expression; some of them are biological, such as </a:t>
            </a:r>
            <a:r>
              <a:rPr b="1" lang="en"/>
              <a:t>sex</a:t>
            </a:r>
            <a:r>
              <a:rPr lang="en"/>
              <a:t>, </a:t>
            </a:r>
            <a:r>
              <a:rPr b="1" lang="en"/>
              <a:t>age</a:t>
            </a:r>
            <a:r>
              <a:rPr lang="en"/>
              <a:t>, </a:t>
            </a:r>
            <a:r>
              <a:rPr b="1" lang="en"/>
              <a:t>general health</a:t>
            </a:r>
            <a:r>
              <a:rPr lang="en"/>
              <a:t>...</a:t>
            </a:r>
            <a:endParaRPr/>
          </a:p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5211600" y="941550"/>
            <a:ext cx="37647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Other sources of noise are technical, such as </a:t>
            </a:r>
            <a:r>
              <a:rPr b="1" lang="en"/>
              <a:t>sequencing batch</a:t>
            </a:r>
            <a:r>
              <a:rPr lang="en"/>
              <a:t>, </a:t>
            </a:r>
            <a:r>
              <a:rPr b="1" lang="en"/>
              <a:t>library size</a:t>
            </a:r>
            <a:r>
              <a:rPr lang="en"/>
              <a:t>, </a:t>
            </a:r>
            <a:r>
              <a:rPr b="1" lang="en"/>
              <a:t>technician</a:t>
            </a:r>
            <a:r>
              <a:rPr lang="en"/>
              <a:t>, </a:t>
            </a:r>
            <a:r>
              <a:rPr b="1" lang="en"/>
              <a:t>room temperature</a:t>
            </a:r>
            <a:r>
              <a:rPr lang="en"/>
              <a:t>, </a:t>
            </a:r>
            <a:r>
              <a:rPr b="1" lang="en"/>
              <a:t>RNA quality</a:t>
            </a:r>
            <a:r>
              <a:rPr lang="en"/>
              <a:t>... </a:t>
            </a:r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1" name="Google Shape;331;p40"/>
          <p:cNvGrpSpPr/>
          <p:nvPr/>
        </p:nvGrpSpPr>
        <p:grpSpPr>
          <a:xfrm>
            <a:off x="4584" y="2706755"/>
            <a:ext cx="5023565" cy="2350066"/>
            <a:chOff x="3623750" y="1017725"/>
            <a:chExt cx="4873936" cy="2275652"/>
          </a:xfrm>
        </p:grpSpPr>
        <p:grpSp>
          <p:nvGrpSpPr>
            <p:cNvPr id="332" name="Google Shape;332;p40"/>
            <p:cNvGrpSpPr/>
            <p:nvPr/>
          </p:nvGrpSpPr>
          <p:grpSpPr>
            <a:xfrm>
              <a:off x="3724661" y="1017725"/>
              <a:ext cx="4773025" cy="2275652"/>
              <a:chOff x="3724661" y="1017725"/>
              <a:chExt cx="4773025" cy="2275652"/>
            </a:xfrm>
          </p:grpSpPr>
          <p:pic>
            <p:nvPicPr>
              <p:cNvPr id="333" name="Google Shape;333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24661" y="1116823"/>
                <a:ext cx="4773025" cy="1983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4" name="Google Shape;334;p40"/>
              <p:cNvSpPr txBox="1"/>
              <p:nvPr/>
            </p:nvSpPr>
            <p:spPr>
              <a:xfrm>
                <a:off x="5168929" y="3041977"/>
                <a:ext cx="1809300" cy="2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Brechtmann </a:t>
                </a:r>
                <a:r>
                  <a:rPr i="1" lang="en" sz="1000">
                    <a:solidFill>
                      <a:srgbClr val="999999"/>
                    </a:solidFill>
                  </a:rPr>
                  <a:t>et al</a:t>
                </a:r>
                <a:r>
                  <a:rPr lang="en" sz="1000">
                    <a:solidFill>
                      <a:srgbClr val="999999"/>
                    </a:solidFill>
                  </a:rPr>
                  <a:t> AJHG 2018</a:t>
                </a:r>
                <a:endParaRPr sz="1000" u="sng">
                  <a:solidFill>
                    <a:srgbClr val="999999"/>
                  </a:solidFill>
                </a:endParaRPr>
              </a:p>
            </p:txBody>
          </p:sp>
          <p:sp>
            <p:nvSpPr>
              <p:cNvPr id="335" name="Google Shape;335;p40"/>
              <p:cNvSpPr txBox="1"/>
              <p:nvPr/>
            </p:nvSpPr>
            <p:spPr>
              <a:xfrm>
                <a:off x="5483000" y="1017725"/>
                <a:ext cx="1394400" cy="42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/>
                  <a:t>Autoencoder</a:t>
                </a:r>
                <a:endParaRPr b="1" sz="1100"/>
              </a:p>
            </p:txBody>
          </p:sp>
        </p:grpSp>
        <p:sp>
          <p:nvSpPr>
            <p:cNvPr id="336" name="Google Shape;336;p40"/>
            <p:cNvSpPr/>
            <p:nvPr/>
          </p:nvSpPr>
          <p:spPr>
            <a:xfrm>
              <a:off x="8147200" y="2571750"/>
              <a:ext cx="257400" cy="57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3623750" y="2644375"/>
              <a:ext cx="257400" cy="57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1700" y="188525"/>
            <a:ext cx="8520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Adding transcriptome of control individuals helps obtaining more robust results</a:t>
            </a:r>
            <a:endParaRPr sz="2400"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25" y="2433950"/>
            <a:ext cx="4311884" cy="24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>
            <p:ph idx="1" type="body"/>
          </p:nvPr>
        </p:nvSpPr>
        <p:spPr>
          <a:xfrm>
            <a:off x="396075" y="1152475"/>
            <a:ext cx="39999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From the same disease batch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</a:t>
            </a:r>
            <a:r>
              <a:rPr lang="en"/>
              <a:t>ther cases can serve as controls.</a:t>
            </a:r>
            <a:endParaRPr/>
          </a:p>
        </p:txBody>
      </p:sp>
      <p:sp>
        <p:nvSpPr>
          <p:cNvPr id="345" name="Google Shape;345;p41"/>
          <p:cNvSpPr txBox="1"/>
          <p:nvPr>
            <p:ph idx="2" type="body"/>
          </p:nvPr>
        </p:nvSpPr>
        <p:spPr>
          <a:xfrm>
            <a:off x="4586800" y="1152475"/>
            <a:ext cx="4311900" cy="1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Using external data (GTEx, i2QTL, BIOS, DROP)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Allows to add more information but also more noise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25" y="2435150"/>
            <a:ext cx="3640850" cy="24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257550" y="2130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today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</a:t>
            </a:r>
            <a:r>
              <a:rPr b="1" lang="en"/>
              <a:t>expression outliers</a:t>
            </a:r>
            <a:r>
              <a:rPr lang="en"/>
              <a:t>, </a:t>
            </a:r>
            <a:r>
              <a:rPr b="1" lang="en"/>
              <a:t>splicing outliers</a:t>
            </a:r>
            <a:r>
              <a:rPr lang="en"/>
              <a:t> and </a:t>
            </a:r>
            <a:r>
              <a:rPr b="1" lang="en"/>
              <a:t>mono-allelic expression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reevaluate</a:t>
            </a:r>
            <a:r>
              <a:rPr lang="en"/>
              <a:t> and </a:t>
            </a:r>
            <a:r>
              <a:rPr b="1" lang="en"/>
              <a:t>prioritize</a:t>
            </a:r>
            <a:r>
              <a:rPr lang="en"/>
              <a:t> candidate genes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visualize</a:t>
            </a:r>
            <a:r>
              <a:rPr lang="en"/>
              <a:t> complex and high dimensional raw data and results derived from </a:t>
            </a:r>
            <a:r>
              <a:rPr b="1" lang="en"/>
              <a:t>RNA-seq data</a:t>
            </a:r>
            <a:endParaRPr/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257550" y="1830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 in the workshop</a:t>
            </a:r>
            <a:endParaRPr/>
          </a:p>
        </p:txBody>
      </p:sp>
      <p:sp>
        <p:nvSpPr>
          <p:cNvPr id="360" name="Google Shape;360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 RNA-seq samples from the Geuvadis project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Matching WES data from the 1000 genome project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Outliers are injected from various </a:t>
            </a:r>
            <a:r>
              <a:rPr lang="en"/>
              <a:t>publications</a:t>
            </a:r>
            <a:endParaRPr/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3"/>
          <p:cNvSpPr txBox="1"/>
          <p:nvPr/>
        </p:nvSpPr>
        <p:spPr>
          <a:xfrm>
            <a:off x="5141500" y="4599925"/>
            <a:ext cx="31383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Lappalainen et al., Nature, 2013</a:t>
            </a:r>
            <a:endParaRPr sz="1000">
              <a:solidFill>
                <a:srgbClr val="9999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1000 Genomes Project Consortium, Nature, 2012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11054" l="50032" r="0" t="13949"/>
          <a:stretch/>
        </p:blipFill>
        <p:spPr>
          <a:xfrm>
            <a:off x="4574925" y="0"/>
            <a:ext cx="4569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1054" l="50032" r="0" t="13949"/>
          <a:stretch/>
        </p:blipFill>
        <p:spPr>
          <a:xfrm>
            <a:off x="4572000" y="0"/>
            <a:ext cx="4569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519900" y="266200"/>
            <a:ext cx="2808000" cy="14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Rare diseases are predominantly caused by mutations in a </a:t>
            </a:r>
            <a:r>
              <a:rPr lang="en" sz="1800"/>
              <a:t>single</a:t>
            </a:r>
            <a:r>
              <a:rPr lang="en" sz="1800"/>
              <a:t> gene</a:t>
            </a:r>
            <a:endParaRPr sz="18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97" y="1780947"/>
            <a:ext cx="2925025" cy="1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519900" y="3281175"/>
            <a:ext cx="28080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Current approaches aim at sequencing DNA to find the mutation(s)</a:t>
            </a:r>
            <a:endParaRPr sz="1800"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ctrTitle"/>
          </p:nvPr>
        </p:nvSpPr>
        <p:spPr>
          <a:xfrm>
            <a:off x="-69300" y="287375"/>
            <a:ext cx="59655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131800" y="1564150"/>
            <a:ext cx="7038000" cy="25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</a:rPr>
              <a:t>Open the following link to the notebook: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990000"/>
                </a:solidFill>
                <a:highlight>
                  <a:srgbClr val="FFFFFF"/>
                </a:highlight>
              </a:rPr>
              <a:t>tinyurl.com/RNA-eMed-colab</a:t>
            </a:r>
            <a:endParaRPr sz="28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</a:rPr>
              <a:t>Then </a:t>
            </a:r>
            <a:r>
              <a:rPr b="1" lang="en" sz="2800">
                <a:solidFill>
                  <a:srgbClr val="980000"/>
                </a:solidFill>
              </a:rPr>
              <a:t>make</a:t>
            </a:r>
            <a:r>
              <a:rPr b="1" lang="en" sz="2800">
                <a:solidFill>
                  <a:srgbClr val="980000"/>
                </a:solidFill>
              </a:rPr>
              <a:t> a copy</a:t>
            </a:r>
            <a:r>
              <a:rPr lang="en" sz="2800">
                <a:solidFill>
                  <a:srgbClr val="595959"/>
                </a:solidFill>
              </a:rPr>
              <a:t> by clicking: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595959"/>
                </a:solidFill>
              </a:rPr>
              <a:t>File </a:t>
            </a:r>
            <a:r>
              <a:rPr lang="en" sz="2800">
                <a:solidFill>
                  <a:srgbClr val="595959"/>
                </a:solidFill>
              </a:rPr>
              <a:t>&gt; </a:t>
            </a:r>
            <a:r>
              <a:rPr i="1" lang="en" sz="2800">
                <a:solidFill>
                  <a:srgbClr val="595959"/>
                </a:solidFill>
              </a:rPr>
              <a:t>Save a copy in Drive</a:t>
            </a:r>
            <a:endParaRPr i="1" sz="2800">
              <a:solidFill>
                <a:srgbClr val="595959"/>
              </a:solidFill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70" y="2401400"/>
            <a:ext cx="2943350" cy="25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/>
          <p:nvPr/>
        </p:nvSpPr>
        <p:spPr>
          <a:xfrm>
            <a:off x="6309700" y="4107725"/>
            <a:ext cx="1026600" cy="2859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Expression Outlier Detection</a:t>
            </a:r>
            <a:endParaRPr/>
          </a:p>
        </p:txBody>
      </p:sp>
      <p:pic>
        <p:nvPicPr>
          <p:cNvPr id="377" name="Google Shape;377;p45"/>
          <p:cNvPicPr preferRelativeResize="0"/>
          <p:nvPr/>
        </p:nvPicPr>
        <p:blipFill rotWithShape="1">
          <a:blip r:embed="rId3">
            <a:alphaModFix/>
          </a:blip>
          <a:srcRect b="10155" l="3772" r="68505" t="32563"/>
          <a:stretch/>
        </p:blipFill>
        <p:spPr>
          <a:xfrm>
            <a:off x="3199862" y="3322700"/>
            <a:ext cx="2744276" cy="14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274000" y="12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RNA-seq data to expression outliers</a:t>
            </a:r>
            <a:endParaRPr/>
          </a:p>
        </p:txBody>
      </p:sp>
      <p:pic>
        <p:nvPicPr>
          <p:cNvPr id="384" name="Google Shape;384;p46"/>
          <p:cNvPicPr preferRelativeResize="0"/>
          <p:nvPr/>
        </p:nvPicPr>
        <p:blipFill rotWithShape="1">
          <a:blip r:embed="rId3">
            <a:alphaModFix/>
          </a:blip>
          <a:srcRect b="10155" l="3772" r="68505" t="32563"/>
          <a:stretch/>
        </p:blipFill>
        <p:spPr>
          <a:xfrm>
            <a:off x="7817911" y="54425"/>
            <a:ext cx="1251091" cy="64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46"/>
          <p:cNvGrpSpPr/>
          <p:nvPr/>
        </p:nvGrpSpPr>
        <p:grpSpPr>
          <a:xfrm>
            <a:off x="401567" y="1990420"/>
            <a:ext cx="1360299" cy="1331281"/>
            <a:chOff x="416239" y="1711874"/>
            <a:chExt cx="1180200" cy="1108200"/>
          </a:xfrm>
        </p:grpSpPr>
        <p:sp>
          <p:nvSpPr>
            <p:cNvPr id="386" name="Google Shape;386;p46"/>
            <p:cNvSpPr/>
            <p:nvPr/>
          </p:nvSpPr>
          <p:spPr>
            <a:xfrm>
              <a:off x="416239" y="1711874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RNA-seq</a:t>
              </a:r>
              <a:endParaRPr sz="1800"/>
            </a:p>
          </p:txBody>
        </p:sp>
        <p:pic>
          <p:nvPicPr>
            <p:cNvPr id="387" name="Google Shape;387;p46"/>
            <p:cNvPicPr preferRelativeResize="0"/>
            <p:nvPr/>
          </p:nvPicPr>
          <p:blipFill rotWithShape="1">
            <a:blip r:embed="rId4">
              <a:alphaModFix/>
            </a:blip>
            <a:srcRect b="1499" l="0" r="0" t="-1500"/>
            <a:stretch/>
          </p:blipFill>
          <p:spPr>
            <a:xfrm>
              <a:off x="647604" y="2060327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8" name="Google Shape;388;p46"/>
          <p:cNvCxnSpPr>
            <a:stCxn id="386" idx="3"/>
            <a:endCxn id="389" idx="1"/>
          </p:cNvCxnSpPr>
          <p:nvPr/>
        </p:nvCxnSpPr>
        <p:spPr>
          <a:xfrm>
            <a:off x="1761866" y="2656060"/>
            <a:ext cx="4068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6"/>
          <p:cNvCxnSpPr>
            <a:stCxn id="391" idx="3"/>
            <a:endCxn id="392" idx="1"/>
          </p:cNvCxnSpPr>
          <p:nvPr/>
        </p:nvCxnSpPr>
        <p:spPr>
          <a:xfrm>
            <a:off x="5295010" y="2656075"/>
            <a:ext cx="4068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6"/>
          <p:cNvCxnSpPr>
            <a:stCxn id="392" idx="3"/>
            <a:endCxn id="394" idx="1"/>
          </p:cNvCxnSpPr>
          <p:nvPr/>
        </p:nvCxnSpPr>
        <p:spPr>
          <a:xfrm>
            <a:off x="7061581" y="2655925"/>
            <a:ext cx="4068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6"/>
          <p:cNvSpPr/>
          <p:nvPr/>
        </p:nvSpPr>
        <p:spPr>
          <a:xfrm>
            <a:off x="7468253" y="1990663"/>
            <a:ext cx="1359900" cy="1330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Detection</a:t>
            </a:r>
            <a:endParaRPr sz="1800"/>
          </a:p>
        </p:txBody>
      </p:sp>
      <p:grpSp>
        <p:nvGrpSpPr>
          <p:cNvPr id="395" name="Google Shape;395;p46"/>
          <p:cNvGrpSpPr/>
          <p:nvPr/>
        </p:nvGrpSpPr>
        <p:grpSpPr>
          <a:xfrm>
            <a:off x="5701681" y="1990525"/>
            <a:ext cx="1359900" cy="1330800"/>
            <a:chOff x="5710324" y="1990525"/>
            <a:chExt cx="1359900" cy="1330800"/>
          </a:xfrm>
        </p:grpSpPr>
        <p:sp>
          <p:nvSpPr>
            <p:cNvPr id="392" name="Google Shape;392;p46"/>
            <p:cNvSpPr/>
            <p:nvPr/>
          </p:nvSpPr>
          <p:spPr>
            <a:xfrm>
              <a:off x="5710324" y="199052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Modeling</a:t>
              </a:r>
              <a:endParaRPr sz="1800"/>
            </a:p>
          </p:txBody>
        </p:sp>
        <p:grpSp>
          <p:nvGrpSpPr>
            <p:cNvPr id="396" name="Google Shape;396;p46"/>
            <p:cNvGrpSpPr/>
            <p:nvPr/>
          </p:nvGrpSpPr>
          <p:grpSpPr>
            <a:xfrm>
              <a:off x="6075267" y="2544853"/>
              <a:ext cx="629888" cy="508475"/>
              <a:chOff x="4869342" y="4506653"/>
              <a:chExt cx="629888" cy="508475"/>
            </a:xfrm>
          </p:grpSpPr>
          <p:sp>
            <p:nvSpPr>
              <p:cNvPr id="397" name="Google Shape;397;p46"/>
              <p:cNvSpPr/>
              <p:nvPr/>
            </p:nvSpPr>
            <p:spPr>
              <a:xfrm>
                <a:off x="4869342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6"/>
              <p:cNvSpPr/>
              <p:nvPr/>
            </p:nvSpPr>
            <p:spPr>
              <a:xfrm>
                <a:off x="4869342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6"/>
              <p:cNvSpPr/>
              <p:nvPr/>
            </p:nvSpPr>
            <p:spPr>
              <a:xfrm>
                <a:off x="4869342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6"/>
              <p:cNvSpPr/>
              <p:nvPr/>
            </p:nvSpPr>
            <p:spPr>
              <a:xfrm>
                <a:off x="5117089" y="461958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6"/>
              <p:cNvSpPr/>
              <p:nvPr/>
            </p:nvSpPr>
            <p:spPr>
              <a:xfrm>
                <a:off x="5117089" y="4801059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6"/>
              <p:cNvSpPr/>
              <p:nvPr/>
            </p:nvSpPr>
            <p:spPr>
              <a:xfrm>
                <a:off x="5364831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6"/>
              <p:cNvSpPr/>
              <p:nvPr/>
            </p:nvSpPr>
            <p:spPr>
              <a:xfrm>
                <a:off x="5364831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6"/>
              <p:cNvSpPr/>
              <p:nvPr/>
            </p:nvSpPr>
            <p:spPr>
              <a:xfrm>
                <a:off x="5364831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5" name="Google Shape;405;p46"/>
              <p:cNvCxnSpPr>
                <a:stCxn id="397" idx="6"/>
                <a:endCxn id="400" idx="2"/>
              </p:cNvCxnSpPr>
              <p:nvPr/>
            </p:nvCxnSpPr>
            <p:spPr>
              <a:xfrm>
                <a:off x="5003742" y="4573853"/>
                <a:ext cx="113400" cy="11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46"/>
              <p:cNvCxnSpPr>
                <a:stCxn id="397" idx="6"/>
                <a:endCxn id="401" idx="2"/>
              </p:cNvCxnSpPr>
              <p:nvPr/>
            </p:nvCxnSpPr>
            <p:spPr>
              <a:xfrm>
                <a:off x="5003742" y="4573853"/>
                <a:ext cx="113400" cy="29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46"/>
              <p:cNvCxnSpPr>
                <a:stCxn id="399" idx="6"/>
                <a:endCxn id="401" idx="2"/>
              </p:cNvCxnSpPr>
              <p:nvPr/>
            </p:nvCxnSpPr>
            <p:spPr>
              <a:xfrm flipH="1" rot="10800000">
                <a:off x="5003742" y="4868128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46"/>
              <p:cNvCxnSpPr>
                <a:stCxn id="399" idx="6"/>
                <a:endCxn id="400" idx="2"/>
              </p:cNvCxnSpPr>
              <p:nvPr/>
            </p:nvCxnSpPr>
            <p:spPr>
              <a:xfrm flipH="1" rot="10800000">
                <a:off x="5003742" y="4686928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46"/>
              <p:cNvCxnSpPr>
                <a:stCxn id="398" idx="6"/>
                <a:endCxn id="401" idx="2"/>
              </p:cNvCxnSpPr>
              <p:nvPr/>
            </p:nvCxnSpPr>
            <p:spPr>
              <a:xfrm>
                <a:off x="5003742" y="4760891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46"/>
              <p:cNvCxnSpPr>
                <a:stCxn id="398" idx="6"/>
                <a:endCxn id="400" idx="2"/>
              </p:cNvCxnSpPr>
              <p:nvPr/>
            </p:nvCxnSpPr>
            <p:spPr>
              <a:xfrm flipH="1" rot="10800000">
                <a:off x="5003742" y="4686791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Google Shape;411;p46"/>
              <p:cNvCxnSpPr>
                <a:stCxn id="401" idx="6"/>
                <a:endCxn id="404" idx="2"/>
              </p:cNvCxnSpPr>
              <p:nvPr/>
            </p:nvCxnSpPr>
            <p:spPr>
              <a:xfrm>
                <a:off x="5251489" y="4868259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46"/>
              <p:cNvCxnSpPr>
                <a:stCxn id="401" idx="6"/>
                <a:endCxn id="402" idx="2"/>
              </p:cNvCxnSpPr>
              <p:nvPr/>
            </p:nvCxnSpPr>
            <p:spPr>
              <a:xfrm flipH="1" rot="10800000">
                <a:off x="5251489" y="4573959"/>
                <a:ext cx="113400" cy="29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46"/>
              <p:cNvCxnSpPr>
                <a:stCxn id="400" idx="6"/>
                <a:endCxn id="403" idx="2"/>
              </p:cNvCxnSpPr>
              <p:nvPr/>
            </p:nvCxnSpPr>
            <p:spPr>
              <a:xfrm>
                <a:off x="5251489" y="4686783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46"/>
              <p:cNvCxnSpPr>
                <a:stCxn id="401" idx="6"/>
                <a:endCxn id="403" idx="2"/>
              </p:cNvCxnSpPr>
              <p:nvPr/>
            </p:nvCxnSpPr>
            <p:spPr>
              <a:xfrm flipH="1" rot="10800000">
                <a:off x="5251489" y="4760859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5" name="Google Shape;415;p46"/>
              <p:cNvCxnSpPr>
                <a:stCxn id="400" idx="6"/>
                <a:endCxn id="404" idx="2"/>
              </p:cNvCxnSpPr>
              <p:nvPr/>
            </p:nvCxnSpPr>
            <p:spPr>
              <a:xfrm>
                <a:off x="5251489" y="4686783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46"/>
              <p:cNvCxnSpPr>
                <a:stCxn id="402" idx="2"/>
                <a:endCxn id="400" idx="6"/>
              </p:cNvCxnSpPr>
              <p:nvPr/>
            </p:nvCxnSpPr>
            <p:spPr>
              <a:xfrm flipH="1">
                <a:off x="5251431" y="4573853"/>
                <a:ext cx="113400" cy="11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417" name="Google Shape;417;p46"/>
          <p:cNvPicPr preferRelativeResize="0"/>
          <p:nvPr/>
        </p:nvPicPr>
        <p:blipFill rotWithShape="1">
          <a:blip r:embed="rId5">
            <a:alphaModFix/>
          </a:blip>
          <a:srcRect b="20927" l="6820" r="0" t="21988"/>
          <a:stretch/>
        </p:blipFill>
        <p:spPr>
          <a:xfrm>
            <a:off x="7667738" y="2544800"/>
            <a:ext cx="960918" cy="50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46"/>
          <p:cNvGrpSpPr/>
          <p:nvPr/>
        </p:nvGrpSpPr>
        <p:grpSpPr>
          <a:xfrm>
            <a:off x="2168538" y="1990675"/>
            <a:ext cx="1359900" cy="1330800"/>
            <a:chOff x="2757395" y="1990475"/>
            <a:chExt cx="1359900" cy="1330800"/>
          </a:xfrm>
        </p:grpSpPr>
        <p:sp>
          <p:nvSpPr>
            <p:cNvPr id="389" name="Google Shape;389;p46"/>
            <p:cNvSpPr/>
            <p:nvPr/>
          </p:nvSpPr>
          <p:spPr>
            <a:xfrm>
              <a:off x="2757395" y="19904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Counting</a:t>
              </a:r>
              <a:endParaRPr sz="1800"/>
            </a:p>
          </p:txBody>
        </p:sp>
        <p:grpSp>
          <p:nvGrpSpPr>
            <p:cNvPr id="419" name="Google Shape;419;p46"/>
            <p:cNvGrpSpPr/>
            <p:nvPr/>
          </p:nvGrpSpPr>
          <p:grpSpPr>
            <a:xfrm>
              <a:off x="2881387" y="2544575"/>
              <a:ext cx="1111800" cy="508934"/>
              <a:chOff x="2881387" y="2544575"/>
              <a:chExt cx="1111800" cy="508934"/>
            </a:xfrm>
          </p:grpSpPr>
          <p:sp>
            <p:nvSpPr>
              <p:cNvPr id="420" name="Google Shape;420;p46"/>
              <p:cNvSpPr/>
              <p:nvPr/>
            </p:nvSpPr>
            <p:spPr>
              <a:xfrm>
                <a:off x="2881388" y="2544625"/>
                <a:ext cx="1111800" cy="50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1" name="Google Shape;421;p46"/>
              <p:cNvPicPr preferRelativeResize="0"/>
              <p:nvPr/>
            </p:nvPicPr>
            <p:blipFill rotWithShape="1">
              <a:blip r:embed="rId6">
                <a:alphaModFix/>
              </a:blip>
              <a:srcRect b="0" l="2577" r="2671" t="59860"/>
              <a:stretch/>
            </p:blipFill>
            <p:spPr>
              <a:xfrm>
                <a:off x="2881387" y="2544575"/>
                <a:ext cx="1111799" cy="508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2" name="Google Shape;422;p46"/>
          <p:cNvGrpSpPr/>
          <p:nvPr/>
        </p:nvGrpSpPr>
        <p:grpSpPr>
          <a:xfrm>
            <a:off x="3935110" y="1990675"/>
            <a:ext cx="1359900" cy="1330800"/>
            <a:chOff x="3960608" y="1990675"/>
            <a:chExt cx="1359900" cy="1330800"/>
          </a:xfrm>
        </p:grpSpPr>
        <p:sp>
          <p:nvSpPr>
            <p:cNvPr id="391" name="Google Shape;391;p46"/>
            <p:cNvSpPr/>
            <p:nvPr/>
          </p:nvSpPr>
          <p:spPr>
            <a:xfrm>
              <a:off x="3960608" y="19906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QC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Filtering</a:t>
              </a:r>
              <a:endParaRPr sz="1800"/>
            </a:p>
          </p:txBody>
        </p:sp>
        <p:pic>
          <p:nvPicPr>
            <p:cNvPr id="423" name="Google Shape;423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3583" y="2808174"/>
              <a:ext cx="1073950" cy="3338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4" name="Google Shape;424;p46"/>
          <p:cNvCxnSpPr>
            <a:stCxn id="389" idx="3"/>
            <a:endCxn id="391" idx="1"/>
          </p:cNvCxnSpPr>
          <p:nvPr/>
        </p:nvCxnSpPr>
        <p:spPr>
          <a:xfrm>
            <a:off x="3528438" y="2656075"/>
            <a:ext cx="4068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274000" y="12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steps before modeling</a:t>
            </a:r>
            <a:endParaRPr/>
          </a:p>
        </p:txBody>
      </p:sp>
      <p:pic>
        <p:nvPicPr>
          <p:cNvPr id="431" name="Google Shape;431;p47"/>
          <p:cNvPicPr preferRelativeResize="0"/>
          <p:nvPr/>
        </p:nvPicPr>
        <p:blipFill rotWithShape="1">
          <a:blip r:embed="rId3">
            <a:alphaModFix/>
          </a:blip>
          <a:srcRect b="10155" l="3772" r="68505" t="32563"/>
          <a:stretch/>
        </p:blipFill>
        <p:spPr>
          <a:xfrm>
            <a:off x="7817911" y="54425"/>
            <a:ext cx="1251091" cy="64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47"/>
          <p:cNvGrpSpPr/>
          <p:nvPr/>
        </p:nvGrpSpPr>
        <p:grpSpPr>
          <a:xfrm>
            <a:off x="401591" y="847489"/>
            <a:ext cx="1075280" cy="1052347"/>
            <a:chOff x="416239" y="1711874"/>
            <a:chExt cx="1180200" cy="1108200"/>
          </a:xfrm>
        </p:grpSpPr>
        <p:sp>
          <p:nvSpPr>
            <p:cNvPr id="433" name="Google Shape;433;p47"/>
            <p:cNvSpPr/>
            <p:nvPr/>
          </p:nvSpPr>
          <p:spPr>
            <a:xfrm>
              <a:off x="416239" y="1711874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RNA-seq</a:t>
              </a:r>
              <a:endParaRPr/>
            </a:p>
          </p:txBody>
        </p:sp>
        <p:pic>
          <p:nvPicPr>
            <p:cNvPr id="434" name="Google Shape;434;p47"/>
            <p:cNvPicPr preferRelativeResize="0"/>
            <p:nvPr/>
          </p:nvPicPr>
          <p:blipFill rotWithShape="1">
            <a:blip r:embed="rId4">
              <a:alphaModFix/>
            </a:blip>
            <a:srcRect b="1499" l="0" r="0" t="-1500"/>
            <a:stretch/>
          </p:blipFill>
          <p:spPr>
            <a:xfrm>
              <a:off x="647604" y="2060327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5" name="Google Shape;435;p47"/>
          <p:cNvCxnSpPr>
            <a:stCxn id="433" idx="3"/>
            <a:endCxn id="436" idx="1"/>
          </p:cNvCxnSpPr>
          <p:nvPr/>
        </p:nvCxnSpPr>
        <p:spPr>
          <a:xfrm flipH="1" rot="10800000">
            <a:off x="1476871" y="1373362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7"/>
          <p:cNvCxnSpPr>
            <a:stCxn id="438" idx="3"/>
            <a:endCxn id="439" idx="1"/>
          </p:cNvCxnSpPr>
          <p:nvPr/>
        </p:nvCxnSpPr>
        <p:spPr>
          <a:xfrm>
            <a:off x="5135565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7"/>
          <p:cNvCxnSpPr>
            <a:stCxn id="439" idx="3"/>
            <a:endCxn id="441" idx="1"/>
          </p:cNvCxnSpPr>
          <p:nvPr/>
        </p:nvCxnSpPr>
        <p:spPr>
          <a:xfrm>
            <a:off x="6964912" y="1373349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7"/>
          <p:cNvSpPr/>
          <p:nvPr/>
        </p:nvSpPr>
        <p:spPr>
          <a:xfrm>
            <a:off x="7719394" y="847763"/>
            <a:ext cx="1075200" cy="105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442" name="Google Shape;442;p47"/>
          <p:cNvGrpSpPr/>
          <p:nvPr/>
        </p:nvGrpSpPr>
        <p:grpSpPr>
          <a:xfrm>
            <a:off x="5890047" y="847417"/>
            <a:ext cx="1074865" cy="1051864"/>
            <a:chOff x="5710324" y="1990525"/>
            <a:chExt cx="1359900" cy="1330800"/>
          </a:xfrm>
        </p:grpSpPr>
        <p:sp>
          <p:nvSpPr>
            <p:cNvPr id="439" name="Google Shape;439;p47"/>
            <p:cNvSpPr/>
            <p:nvPr/>
          </p:nvSpPr>
          <p:spPr>
            <a:xfrm>
              <a:off x="5710324" y="199052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Modeling</a:t>
              </a:r>
              <a:endParaRPr/>
            </a:p>
          </p:txBody>
        </p:sp>
        <p:grpSp>
          <p:nvGrpSpPr>
            <p:cNvPr id="443" name="Google Shape;443;p47"/>
            <p:cNvGrpSpPr/>
            <p:nvPr/>
          </p:nvGrpSpPr>
          <p:grpSpPr>
            <a:xfrm>
              <a:off x="6075267" y="2544853"/>
              <a:ext cx="629888" cy="508475"/>
              <a:chOff x="4869342" y="4506653"/>
              <a:chExt cx="629888" cy="508475"/>
            </a:xfrm>
          </p:grpSpPr>
          <p:sp>
            <p:nvSpPr>
              <p:cNvPr id="444" name="Google Shape;444;p47"/>
              <p:cNvSpPr/>
              <p:nvPr/>
            </p:nvSpPr>
            <p:spPr>
              <a:xfrm>
                <a:off x="4869342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7"/>
              <p:cNvSpPr/>
              <p:nvPr/>
            </p:nvSpPr>
            <p:spPr>
              <a:xfrm>
                <a:off x="4869342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7"/>
              <p:cNvSpPr/>
              <p:nvPr/>
            </p:nvSpPr>
            <p:spPr>
              <a:xfrm>
                <a:off x="4869342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7"/>
              <p:cNvSpPr/>
              <p:nvPr/>
            </p:nvSpPr>
            <p:spPr>
              <a:xfrm>
                <a:off x="5117089" y="461958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7"/>
              <p:cNvSpPr/>
              <p:nvPr/>
            </p:nvSpPr>
            <p:spPr>
              <a:xfrm>
                <a:off x="5117089" y="4801059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7"/>
              <p:cNvSpPr/>
              <p:nvPr/>
            </p:nvSpPr>
            <p:spPr>
              <a:xfrm>
                <a:off x="5364831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7"/>
              <p:cNvSpPr/>
              <p:nvPr/>
            </p:nvSpPr>
            <p:spPr>
              <a:xfrm>
                <a:off x="5364831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7"/>
              <p:cNvSpPr/>
              <p:nvPr/>
            </p:nvSpPr>
            <p:spPr>
              <a:xfrm>
                <a:off x="5364831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2" name="Google Shape;452;p47"/>
              <p:cNvCxnSpPr>
                <a:stCxn id="444" idx="6"/>
                <a:endCxn id="447" idx="2"/>
              </p:cNvCxnSpPr>
              <p:nvPr/>
            </p:nvCxnSpPr>
            <p:spPr>
              <a:xfrm>
                <a:off x="5003742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47"/>
              <p:cNvCxnSpPr>
                <a:stCxn id="444" idx="6"/>
                <a:endCxn id="448" idx="2"/>
              </p:cNvCxnSpPr>
              <p:nvPr/>
            </p:nvCxnSpPr>
            <p:spPr>
              <a:xfrm>
                <a:off x="5003742" y="4573853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47"/>
              <p:cNvCxnSpPr>
                <a:stCxn id="446" idx="6"/>
                <a:endCxn id="448" idx="2"/>
              </p:cNvCxnSpPr>
              <p:nvPr/>
            </p:nvCxnSpPr>
            <p:spPr>
              <a:xfrm flipH="1" rot="10800000">
                <a:off x="5003742" y="4868128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47"/>
              <p:cNvCxnSpPr>
                <a:stCxn id="446" idx="6"/>
                <a:endCxn id="447" idx="2"/>
              </p:cNvCxnSpPr>
              <p:nvPr/>
            </p:nvCxnSpPr>
            <p:spPr>
              <a:xfrm flipH="1" rot="10800000">
                <a:off x="5003742" y="4686928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47"/>
              <p:cNvCxnSpPr>
                <a:stCxn id="445" idx="6"/>
                <a:endCxn id="448" idx="2"/>
              </p:cNvCxnSpPr>
              <p:nvPr/>
            </p:nvCxnSpPr>
            <p:spPr>
              <a:xfrm>
                <a:off x="5003742" y="4760891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47"/>
              <p:cNvCxnSpPr>
                <a:stCxn id="445" idx="6"/>
                <a:endCxn id="447" idx="2"/>
              </p:cNvCxnSpPr>
              <p:nvPr/>
            </p:nvCxnSpPr>
            <p:spPr>
              <a:xfrm flipH="1" rot="10800000">
                <a:off x="5003742" y="4686791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47"/>
              <p:cNvCxnSpPr>
                <a:stCxn id="448" idx="6"/>
                <a:endCxn id="451" idx="2"/>
              </p:cNvCxnSpPr>
              <p:nvPr/>
            </p:nvCxnSpPr>
            <p:spPr>
              <a:xfrm>
                <a:off x="5251489" y="4868259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47"/>
              <p:cNvCxnSpPr>
                <a:stCxn id="448" idx="6"/>
                <a:endCxn id="449" idx="2"/>
              </p:cNvCxnSpPr>
              <p:nvPr/>
            </p:nvCxnSpPr>
            <p:spPr>
              <a:xfrm flipH="1" rot="10800000">
                <a:off x="5251489" y="4573659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47"/>
              <p:cNvCxnSpPr>
                <a:stCxn id="447" idx="6"/>
                <a:endCxn id="450" idx="2"/>
              </p:cNvCxnSpPr>
              <p:nvPr/>
            </p:nvCxnSpPr>
            <p:spPr>
              <a:xfrm>
                <a:off x="5251489" y="4686783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47"/>
              <p:cNvCxnSpPr>
                <a:stCxn id="448" idx="6"/>
                <a:endCxn id="450" idx="2"/>
              </p:cNvCxnSpPr>
              <p:nvPr/>
            </p:nvCxnSpPr>
            <p:spPr>
              <a:xfrm flipH="1" rot="10800000">
                <a:off x="5251489" y="4760859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47"/>
              <p:cNvCxnSpPr>
                <a:stCxn id="447" idx="6"/>
                <a:endCxn id="451" idx="2"/>
              </p:cNvCxnSpPr>
              <p:nvPr/>
            </p:nvCxnSpPr>
            <p:spPr>
              <a:xfrm>
                <a:off x="5251489" y="4686783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47"/>
              <p:cNvCxnSpPr>
                <a:stCxn id="449" idx="2"/>
                <a:endCxn id="447" idx="6"/>
              </p:cNvCxnSpPr>
              <p:nvPr/>
            </p:nvCxnSpPr>
            <p:spPr>
              <a:xfrm flipH="1">
                <a:off x="5251431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464" name="Google Shape;464;p47"/>
          <p:cNvPicPr preferRelativeResize="0"/>
          <p:nvPr/>
        </p:nvPicPr>
        <p:blipFill rotWithShape="1">
          <a:blip r:embed="rId5">
            <a:alphaModFix/>
          </a:blip>
          <a:srcRect b="20927" l="6820" r="0" t="21988"/>
          <a:stretch/>
        </p:blipFill>
        <p:spPr>
          <a:xfrm>
            <a:off x="7877227" y="1373343"/>
            <a:ext cx="759558" cy="401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47"/>
          <p:cNvGrpSpPr/>
          <p:nvPr/>
        </p:nvGrpSpPr>
        <p:grpSpPr>
          <a:xfrm>
            <a:off x="2231353" y="847535"/>
            <a:ext cx="1074865" cy="1051864"/>
            <a:chOff x="2757395" y="1990475"/>
            <a:chExt cx="1359900" cy="1330800"/>
          </a:xfrm>
        </p:grpSpPr>
        <p:sp>
          <p:nvSpPr>
            <p:cNvPr id="436" name="Google Shape;436;p47"/>
            <p:cNvSpPr/>
            <p:nvPr/>
          </p:nvSpPr>
          <p:spPr>
            <a:xfrm>
              <a:off x="2757395" y="19904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Counting</a:t>
              </a:r>
              <a:endParaRPr/>
            </a:p>
          </p:txBody>
        </p:sp>
        <p:grpSp>
          <p:nvGrpSpPr>
            <p:cNvPr id="466" name="Google Shape;466;p47"/>
            <p:cNvGrpSpPr/>
            <p:nvPr/>
          </p:nvGrpSpPr>
          <p:grpSpPr>
            <a:xfrm>
              <a:off x="2881387" y="2544575"/>
              <a:ext cx="1111800" cy="508934"/>
              <a:chOff x="2881387" y="2544575"/>
              <a:chExt cx="1111800" cy="508934"/>
            </a:xfrm>
          </p:grpSpPr>
          <p:sp>
            <p:nvSpPr>
              <p:cNvPr id="467" name="Google Shape;467;p47"/>
              <p:cNvSpPr/>
              <p:nvPr/>
            </p:nvSpPr>
            <p:spPr>
              <a:xfrm>
                <a:off x="2881388" y="2544625"/>
                <a:ext cx="1111800" cy="50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8" name="Google Shape;468;p47"/>
              <p:cNvPicPr preferRelativeResize="0"/>
              <p:nvPr/>
            </p:nvPicPr>
            <p:blipFill rotWithShape="1">
              <a:blip r:embed="rId6">
                <a:alphaModFix/>
              </a:blip>
              <a:srcRect b="0" l="2577" r="2671" t="59860"/>
              <a:stretch/>
            </p:blipFill>
            <p:spPr>
              <a:xfrm>
                <a:off x="2881387" y="2544575"/>
                <a:ext cx="1111799" cy="508934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grpSp>
        <p:nvGrpSpPr>
          <p:cNvPr id="469" name="Google Shape;469;p47"/>
          <p:cNvGrpSpPr/>
          <p:nvPr/>
        </p:nvGrpSpPr>
        <p:grpSpPr>
          <a:xfrm>
            <a:off x="4060700" y="847535"/>
            <a:ext cx="1074865" cy="1051864"/>
            <a:chOff x="3960608" y="1990675"/>
            <a:chExt cx="1359900" cy="1330800"/>
          </a:xfrm>
        </p:grpSpPr>
        <p:sp>
          <p:nvSpPr>
            <p:cNvPr id="438" name="Google Shape;438;p47"/>
            <p:cNvSpPr/>
            <p:nvPr/>
          </p:nvSpPr>
          <p:spPr>
            <a:xfrm>
              <a:off x="3960608" y="19906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QC</a:t>
              </a:r>
              <a:br>
                <a:rPr lang="en"/>
              </a:br>
              <a:r>
                <a:rPr lang="en"/>
                <a:t>Filtering</a:t>
              </a:r>
              <a:endParaRPr/>
            </a:p>
          </p:txBody>
        </p:sp>
        <p:pic>
          <p:nvPicPr>
            <p:cNvPr id="470" name="Google Shape;470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3583" y="2808174"/>
              <a:ext cx="1073950" cy="333875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471" name="Google Shape;471;p47"/>
          <p:cNvCxnSpPr>
            <a:stCxn id="436" idx="3"/>
            <a:endCxn id="438" idx="1"/>
          </p:cNvCxnSpPr>
          <p:nvPr/>
        </p:nvCxnSpPr>
        <p:spPr>
          <a:xfrm>
            <a:off x="3306218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47"/>
          <p:cNvSpPr txBox="1"/>
          <p:nvPr>
            <p:ph idx="1" type="body"/>
          </p:nvPr>
        </p:nvSpPr>
        <p:spPr>
          <a:xfrm>
            <a:off x="267988" y="2221675"/>
            <a:ext cx="5001600" cy="24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 counting parameters</a:t>
            </a:r>
            <a:r>
              <a:rPr lang="en">
                <a:solidFill>
                  <a:srgbClr val="000000"/>
                </a:solidFill>
              </a:rPr>
              <a:t> affect the modeling and are crucial: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Genome assembly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RNA-seq aligner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 annotation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Handling duplicated/</a:t>
            </a:r>
            <a:r>
              <a:rPr lang="en">
                <a:solidFill>
                  <a:schemeClr val="dk1"/>
                </a:solidFill>
              </a:rPr>
              <a:t>multi-mapped reads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Filtering samples/genes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3" name="Google Shape;473;p47"/>
          <p:cNvPicPr preferRelativeResize="0"/>
          <p:nvPr/>
        </p:nvPicPr>
        <p:blipFill rotWithShape="1">
          <a:blip r:embed="rId8">
            <a:alphaModFix/>
          </a:blip>
          <a:srcRect b="0" l="0" r="41867" t="0"/>
          <a:stretch/>
        </p:blipFill>
        <p:spPr>
          <a:xfrm>
            <a:off x="5299900" y="2444875"/>
            <a:ext cx="3629802" cy="21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7"/>
          <p:cNvSpPr txBox="1"/>
          <p:nvPr/>
        </p:nvSpPr>
        <p:spPr>
          <a:xfrm>
            <a:off x="5842138" y="4667275"/>
            <a:ext cx="3000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MultiQC output</a:t>
            </a:r>
            <a:endParaRPr/>
          </a:p>
        </p:txBody>
      </p: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274000" y="12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for Confounders</a:t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 rotWithShape="1">
          <a:blip r:embed="rId3">
            <a:alphaModFix/>
          </a:blip>
          <a:srcRect b="10155" l="3772" r="68505" t="32563"/>
          <a:stretch/>
        </p:blipFill>
        <p:spPr>
          <a:xfrm>
            <a:off x="7817911" y="54425"/>
            <a:ext cx="1251091" cy="64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48"/>
          <p:cNvGrpSpPr/>
          <p:nvPr/>
        </p:nvGrpSpPr>
        <p:grpSpPr>
          <a:xfrm>
            <a:off x="4607694" y="2164290"/>
            <a:ext cx="4161754" cy="2762925"/>
            <a:chOff x="6233125" y="2455550"/>
            <a:chExt cx="2660628" cy="1715144"/>
          </a:xfrm>
        </p:grpSpPr>
        <p:sp>
          <p:nvSpPr>
            <p:cNvPr id="483" name="Google Shape;483;p48"/>
            <p:cNvSpPr/>
            <p:nvPr/>
          </p:nvSpPr>
          <p:spPr>
            <a:xfrm>
              <a:off x="6233125" y="2471925"/>
              <a:ext cx="2063700" cy="1682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4" name="Google Shape;484;p48"/>
            <p:cNvGrpSpPr/>
            <p:nvPr/>
          </p:nvGrpSpPr>
          <p:grpSpPr>
            <a:xfrm>
              <a:off x="6236043" y="2455550"/>
              <a:ext cx="2657710" cy="1715144"/>
              <a:chOff x="389450" y="2720413"/>
              <a:chExt cx="3969100" cy="2561445"/>
            </a:xfrm>
          </p:grpSpPr>
          <p:pic>
            <p:nvPicPr>
              <p:cNvPr id="485" name="Google Shape;485;p4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9450" y="3100750"/>
                <a:ext cx="3969100" cy="1825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6" name="Google Shape;486;p48"/>
              <p:cNvSpPr txBox="1"/>
              <p:nvPr/>
            </p:nvSpPr>
            <p:spPr>
              <a:xfrm>
                <a:off x="763888" y="4926059"/>
                <a:ext cx="3220500" cy="35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Fresard </a:t>
                </a:r>
                <a:r>
                  <a:rPr i="1" lang="en" sz="1000">
                    <a:solidFill>
                      <a:srgbClr val="999999"/>
                    </a:solidFill>
                  </a:rPr>
                  <a:t>et al </a:t>
                </a:r>
                <a:r>
                  <a:rPr lang="en" sz="1000">
                    <a:solidFill>
                      <a:srgbClr val="999999"/>
                    </a:solidFill>
                  </a:rPr>
                  <a:t>Nature Medicine 2019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  <p:sp>
            <p:nvSpPr>
              <p:cNvPr id="487" name="Google Shape;487;p48"/>
              <p:cNvSpPr txBox="1"/>
              <p:nvPr/>
            </p:nvSpPr>
            <p:spPr>
              <a:xfrm>
                <a:off x="675995" y="2720413"/>
                <a:ext cx="3396300" cy="42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/>
                  <a:t>Surrogate variable Analysis</a:t>
                </a:r>
                <a:endParaRPr b="1" sz="1100"/>
              </a:p>
            </p:txBody>
          </p:sp>
        </p:grpSp>
      </p:grpSp>
      <p:sp>
        <p:nvSpPr>
          <p:cNvPr id="488" name="Google Shape;488;p48"/>
          <p:cNvSpPr txBox="1"/>
          <p:nvPr>
            <p:ph idx="1" type="body"/>
          </p:nvPr>
        </p:nvSpPr>
        <p:spPr>
          <a:xfrm>
            <a:off x="401575" y="2327000"/>
            <a:ext cx="4334700" cy="24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Removing sample co-variation is important!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All roads lead to Rome: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PCA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Surrogate variable analysis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Denoising autoencoders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...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489" name="Google Shape;489;p48"/>
          <p:cNvGrpSpPr/>
          <p:nvPr/>
        </p:nvGrpSpPr>
        <p:grpSpPr>
          <a:xfrm>
            <a:off x="401591" y="847489"/>
            <a:ext cx="1075280" cy="1052347"/>
            <a:chOff x="416239" y="1711874"/>
            <a:chExt cx="1180200" cy="1108200"/>
          </a:xfrm>
        </p:grpSpPr>
        <p:sp>
          <p:nvSpPr>
            <p:cNvPr id="490" name="Google Shape;490;p48"/>
            <p:cNvSpPr/>
            <p:nvPr/>
          </p:nvSpPr>
          <p:spPr>
            <a:xfrm>
              <a:off x="416239" y="1711874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RNA-seq</a:t>
              </a:r>
              <a:endParaRPr/>
            </a:p>
          </p:txBody>
        </p:sp>
        <p:pic>
          <p:nvPicPr>
            <p:cNvPr id="491" name="Google Shape;491;p48"/>
            <p:cNvPicPr preferRelativeResize="0"/>
            <p:nvPr/>
          </p:nvPicPr>
          <p:blipFill rotWithShape="1">
            <a:blip r:embed="rId5">
              <a:alphaModFix/>
            </a:blip>
            <a:srcRect b="1499" l="0" r="0" t="-1500"/>
            <a:stretch/>
          </p:blipFill>
          <p:spPr>
            <a:xfrm>
              <a:off x="647604" y="2060327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92" name="Google Shape;492;p48"/>
          <p:cNvCxnSpPr>
            <a:stCxn id="490" idx="3"/>
            <a:endCxn id="493" idx="1"/>
          </p:cNvCxnSpPr>
          <p:nvPr/>
        </p:nvCxnSpPr>
        <p:spPr>
          <a:xfrm flipH="1" rot="10800000">
            <a:off x="1476871" y="1373362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48"/>
          <p:cNvCxnSpPr>
            <a:stCxn id="495" idx="3"/>
            <a:endCxn id="496" idx="1"/>
          </p:cNvCxnSpPr>
          <p:nvPr/>
        </p:nvCxnSpPr>
        <p:spPr>
          <a:xfrm>
            <a:off x="5135565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8"/>
          <p:cNvCxnSpPr>
            <a:stCxn id="496" idx="3"/>
            <a:endCxn id="498" idx="1"/>
          </p:cNvCxnSpPr>
          <p:nvPr/>
        </p:nvCxnSpPr>
        <p:spPr>
          <a:xfrm>
            <a:off x="6964912" y="1373349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48"/>
          <p:cNvSpPr/>
          <p:nvPr/>
        </p:nvSpPr>
        <p:spPr>
          <a:xfrm>
            <a:off x="7719394" y="847763"/>
            <a:ext cx="1075200" cy="105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499" name="Google Shape;499;p48"/>
          <p:cNvGrpSpPr/>
          <p:nvPr/>
        </p:nvGrpSpPr>
        <p:grpSpPr>
          <a:xfrm>
            <a:off x="5890047" y="847417"/>
            <a:ext cx="1074865" cy="1051864"/>
            <a:chOff x="5710324" y="1990525"/>
            <a:chExt cx="1359900" cy="1330800"/>
          </a:xfrm>
        </p:grpSpPr>
        <p:sp>
          <p:nvSpPr>
            <p:cNvPr id="496" name="Google Shape;496;p48"/>
            <p:cNvSpPr/>
            <p:nvPr/>
          </p:nvSpPr>
          <p:spPr>
            <a:xfrm>
              <a:off x="5710324" y="199052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Modeling</a:t>
              </a:r>
              <a:endParaRPr/>
            </a:p>
          </p:txBody>
        </p:sp>
        <p:grpSp>
          <p:nvGrpSpPr>
            <p:cNvPr id="500" name="Google Shape;500;p48"/>
            <p:cNvGrpSpPr/>
            <p:nvPr/>
          </p:nvGrpSpPr>
          <p:grpSpPr>
            <a:xfrm>
              <a:off x="6075267" y="2544853"/>
              <a:ext cx="629888" cy="508475"/>
              <a:chOff x="4869342" y="4506653"/>
              <a:chExt cx="629888" cy="508475"/>
            </a:xfrm>
          </p:grpSpPr>
          <p:sp>
            <p:nvSpPr>
              <p:cNvPr id="501" name="Google Shape;501;p48"/>
              <p:cNvSpPr/>
              <p:nvPr/>
            </p:nvSpPr>
            <p:spPr>
              <a:xfrm>
                <a:off x="4869342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8"/>
              <p:cNvSpPr/>
              <p:nvPr/>
            </p:nvSpPr>
            <p:spPr>
              <a:xfrm>
                <a:off x="4869342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8"/>
              <p:cNvSpPr/>
              <p:nvPr/>
            </p:nvSpPr>
            <p:spPr>
              <a:xfrm>
                <a:off x="4869342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8"/>
              <p:cNvSpPr/>
              <p:nvPr/>
            </p:nvSpPr>
            <p:spPr>
              <a:xfrm>
                <a:off x="5117089" y="461958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8"/>
              <p:cNvSpPr/>
              <p:nvPr/>
            </p:nvSpPr>
            <p:spPr>
              <a:xfrm>
                <a:off x="5117089" y="4801059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5364831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8"/>
              <p:cNvSpPr/>
              <p:nvPr/>
            </p:nvSpPr>
            <p:spPr>
              <a:xfrm>
                <a:off x="5364831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8"/>
              <p:cNvSpPr/>
              <p:nvPr/>
            </p:nvSpPr>
            <p:spPr>
              <a:xfrm>
                <a:off x="5364831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9" name="Google Shape;509;p48"/>
              <p:cNvCxnSpPr>
                <a:stCxn id="501" idx="6"/>
                <a:endCxn id="504" idx="2"/>
              </p:cNvCxnSpPr>
              <p:nvPr/>
            </p:nvCxnSpPr>
            <p:spPr>
              <a:xfrm>
                <a:off x="5003742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48"/>
              <p:cNvCxnSpPr>
                <a:stCxn id="501" idx="6"/>
                <a:endCxn id="505" idx="2"/>
              </p:cNvCxnSpPr>
              <p:nvPr/>
            </p:nvCxnSpPr>
            <p:spPr>
              <a:xfrm>
                <a:off x="5003742" y="4573853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48"/>
              <p:cNvCxnSpPr>
                <a:stCxn id="503" idx="6"/>
                <a:endCxn id="505" idx="2"/>
              </p:cNvCxnSpPr>
              <p:nvPr/>
            </p:nvCxnSpPr>
            <p:spPr>
              <a:xfrm flipH="1" rot="10800000">
                <a:off x="5003742" y="4868128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48"/>
              <p:cNvCxnSpPr>
                <a:stCxn id="503" idx="6"/>
                <a:endCxn id="504" idx="2"/>
              </p:cNvCxnSpPr>
              <p:nvPr/>
            </p:nvCxnSpPr>
            <p:spPr>
              <a:xfrm flipH="1" rot="10800000">
                <a:off x="5003742" y="4686928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48"/>
              <p:cNvCxnSpPr>
                <a:stCxn id="502" idx="6"/>
                <a:endCxn id="505" idx="2"/>
              </p:cNvCxnSpPr>
              <p:nvPr/>
            </p:nvCxnSpPr>
            <p:spPr>
              <a:xfrm>
                <a:off x="5003742" y="4760891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48"/>
              <p:cNvCxnSpPr>
                <a:stCxn id="502" idx="6"/>
                <a:endCxn id="504" idx="2"/>
              </p:cNvCxnSpPr>
              <p:nvPr/>
            </p:nvCxnSpPr>
            <p:spPr>
              <a:xfrm flipH="1" rot="10800000">
                <a:off x="5003742" y="4686791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48"/>
              <p:cNvCxnSpPr>
                <a:stCxn id="505" idx="6"/>
                <a:endCxn id="508" idx="2"/>
              </p:cNvCxnSpPr>
              <p:nvPr/>
            </p:nvCxnSpPr>
            <p:spPr>
              <a:xfrm>
                <a:off x="5251489" y="4868259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8"/>
              <p:cNvCxnSpPr>
                <a:stCxn id="505" idx="6"/>
                <a:endCxn id="506" idx="2"/>
              </p:cNvCxnSpPr>
              <p:nvPr/>
            </p:nvCxnSpPr>
            <p:spPr>
              <a:xfrm flipH="1" rot="10800000">
                <a:off x="5251489" y="4573659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48"/>
              <p:cNvCxnSpPr>
                <a:stCxn id="504" idx="6"/>
                <a:endCxn id="507" idx="2"/>
              </p:cNvCxnSpPr>
              <p:nvPr/>
            </p:nvCxnSpPr>
            <p:spPr>
              <a:xfrm>
                <a:off x="5251489" y="4686783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48"/>
              <p:cNvCxnSpPr>
                <a:stCxn id="505" idx="6"/>
                <a:endCxn id="507" idx="2"/>
              </p:cNvCxnSpPr>
              <p:nvPr/>
            </p:nvCxnSpPr>
            <p:spPr>
              <a:xfrm flipH="1" rot="10800000">
                <a:off x="5251489" y="4760859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48"/>
              <p:cNvCxnSpPr>
                <a:stCxn id="504" idx="6"/>
                <a:endCxn id="508" idx="2"/>
              </p:cNvCxnSpPr>
              <p:nvPr/>
            </p:nvCxnSpPr>
            <p:spPr>
              <a:xfrm>
                <a:off x="5251489" y="4686783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48"/>
              <p:cNvCxnSpPr>
                <a:stCxn id="506" idx="2"/>
                <a:endCxn id="504" idx="6"/>
              </p:cNvCxnSpPr>
              <p:nvPr/>
            </p:nvCxnSpPr>
            <p:spPr>
              <a:xfrm flipH="1">
                <a:off x="5251431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21" name="Google Shape;521;p48"/>
          <p:cNvPicPr preferRelativeResize="0"/>
          <p:nvPr/>
        </p:nvPicPr>
        <p:blipFill rotWithShape="1">
          <a:blip r:embed="rId6">
            <a:alphaModFix/>
          </a:blip>
          <a:srcRect b="20927" l="6820" r="0" t="21988"/>
          <a:stretch/>
        </p:blipFill>
        <p:spPr>
          <a:xfrm>
            <a:off x="7877227" y="1373343"/>
            <a:ext cx="759558" cy="401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8"/>
          <p:cNvGrpSpPr/>
          <p:nvPr/>
        </p:nvGrpSpPr>
        <p:grpSpPr>
          <a:xfrm>
            <a:off x="2231353" y="847535"/>
            <a:ext cx="1074865" cy="1051864"/>
            <a:chOff x="2757395" y="1990475"/>
            <a:chExt cx="1359900" cy="1330800"/>
          </a:xfrm>
        </p:grpSpPr>
        <p:sp>
          <p:nvSpPr>
            <p:cNvPr id="493" name="Google Shape;493;p48"/>
            <p:cNvSpPr/>
            <p:nvPr/>
          </p:nvSpPr>
          <p:spPr>
            <a:xfrm>
              <a:off x="2757395" y="19904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Counting</a:t>
              </a:r>
              <a:endParaRPr/>
            </a:p>
          </p:txBody>
        </p:sp>
        <p:grpSp>
          <p:nvGrpSpPr>
            <p:cNvPr id="523" name="Google Shape;523;p48"/>
            <p:cNvGrpSpPr/>
            <p:nvPr/>
          </p:nvGrpSpPr>
          <p:grpSpPr>
            <a:xfrm>
              <a:off x="2881387" y="2544575"/>
              <a:ext cx="1111800" cy="508934"/>
              <a:chOff x="2881387" y="2544575"/>
              <a:chExt cx="1111800" cy="508934"/>
            </a:xfrm>
          </p:grpSpPr>
          <p:sp>
            <p:nvSpPr>
              <p:cNvPr id="524" name="Google Shape;524;p48"/>
              <p:cNvSpPr/>
              <p:nvPr/>
            </p:nvSpPr>
            <p:spPr>
              <a:xfrm>
                <a:off x="2881388" y="2544625"/>
                <a:ext cx="1111800" cy="50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25" name="Google Shape;525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2577" r="2671" t="59860"/>
              <a:stretch/>
            </p:blipFill>
            <p:spPr>
              <a:xfrm>
                <a:off x="2881387" y="2544575"/>
                <a:ext cx="1111799" cy="508934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grpSp>
        <p:nvGrpSpPr>
          <p:cNvPr id="526" name="Google Shape;526;p48"/>
          <p:cNvGrpSpPr/>
          <p:nvPr/>
        </p:nvGrpSpPr>
        <p:grpSpPr>
          <a:xfrm>
            <a:off x="4060700" y="847535"/>
            <a:ext cx="1074865" cy="1051864"/>
            <a:chOff x="3960608" y="1990675"/>
            <a:chExt cx="1359900" cy="1330800"/>
          </a:xfrm>
        </p:grpSpPr>
        <p:sp>
          <p:nvSpPr>
            <p:cNvPr id="495" name="Google Shape;495;p48"/>
            <p:cNvSpPr/>
            <p:nvPr/>
          </p:nvSpPr>
          <p:spPr>
            <a:xfrm>
              <a:off x="3960608" y="19906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QC</a:t>
              </a:r>
              <a:br>
                <a:rPr lang="en"/>
              </a:br>
              <a:r>
                <a:rPr lang="en"/>
                <a:t>Filtering</a:t>
              </a:r>
              <a:endParaRPr/>
            </a:p>
          </p:txBody>
        </p:sp>
        <p:pic>
          <p:nvPicPr>
            <p:cNvPr id="527" name="Google Shape;527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583" y="2808174"/>
              <a:ext cx="1073950" cy="333875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528" name="Google Shape;528;p48"/>
          <p:cNvCxnSpPr>
            <a:stCxn id="493" idx="3"/>
            <a:endCxn id="495" idx="1"/>
          </p:cNvCxnSpPr>
          <p:nvPr/>
        </p:nvCxnSpPr>
        <p:spPr>
          <a:xfrm>
            <a:off x="3306218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 rotWithShape="1">
          <a:blip r:embed="rId3">
            <a:alphaModFix/>
          </a:blip>
          <a:srcRect b="0" l="51411" r="0" t="24127"/>
          <a:stretch/>
        </p:blipFill>
        <p:spPr>
          <a:xfrm>
            <a:off x="6606413" y="2704450"/>
            <a:ext cx="1623874" cy="2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type="title"/>
          </p:nvPr>
        </p:nvSpPr>
        <p:spPr>
          <a:xfrm>
            <a:off x="274000" y="12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to define outliers</a:t>
            </a:r>
            <a:endParaRPr sz="2500"/>
          </a:p>
        </p:txBody>
      </p:sp>
      <p:pic>
        <p:nvPicPr>
          <p:cNvPr id="536" name="Google Shape;536;p49"/>
          <p:cNvPicPr preferRelativeResize="0"/>
          <p:nvPr/>
        </p:nvPicPr>
        <p:blipFill rotWithShape="1">
          <a:blip r:embed="rId4">
            <a:alphaModFix/>
          </a:blip>
          <a:srcRect b="10155" l="3772" r="68505" t="32563"/>
          <a:stretch/>
        </p:blipFill>
        <p:spPr>
          <a:xfrm>
            <a:off x="7817911" y="54425"/>
            <a:ext cx="1251091" cy="6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9"/>
          <p:cNvSpPr txBox="1"/>
          <p:nvPr>
            <p:ph idx="1" type="body"/>
          </p:nvPr>
        </p:nvSpPr>
        <p:spPr>
          <a:xfrm>
            <a:off x="657598" y="2399650"/>
            <a:ext cx="3659100" cy="24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Outlier calling is </a:t>
            </a:r>
            <a:r>
              <a:rPr lang="en" sz="2000">
                <a:solidFill>
                  <a:schemeClr val="dk1"/>
                </a:solidFill>
              </a:rPr>
              <a:t>not a 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differential expression </a:t>
            </a:r>
            <a:r>
              <a:rPr lang="en" sz="2000">
                <a:solidFill>
                  <a:srgbClr val="000000"/>
                </a:solidFill>
              </a:rPr>
              <a:t>analysis!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We fit 1 distribution across the population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538" name="Google Shape;538;p49"/>
          <p:cNvGrpSpPr/>
          <p:nvPr/>
        </p:nvGrpSpPr>
        <p:grpSpPr>
          <a:xfrm>
            <a:off x="401591" y="847489"/>
            <a:ext cx="1075280" cy="1052347"/>
            <a:chOff x="416239" y="1711874"/>
            <a:chExt cx="1180200" cy="1108200"/>
          </a:xfrm>
        </p:grpSpPr>
        <p:sp>
          <p:nvSpPr>
            <p:cNvPr id="539" name="Google Shape;539;p49"/>
            <p:cNvSpPr/>
            <p:nvPr/>
          </p:nvSpPr>
          <p:spPr>
            <a:xfrm>
              <a:off x="416239" y="1711874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RNA-seq</a:t>
              </a:r>
              <a:endParaRPr/>
            </a:p>
          </p:txBody>
        </p:sp>
        <p:pic>
          <p:nvPicPr>
            <p:cNvPr id="540" name="Google Shape;540;p49"/>
            <p:cNvPicPr preferRelativeResize="0"/>
            <p:nvPr/>
          </p:nvPicPr>
          <p:blipFill rotWithShape="1">
            <a:blip r:embed="rId5">
              <a:alphaModFix/>
            </a:blip>
            <a:srcRect b="1499" l="0" r="0" t="-1500"/>
            <a:stretch/>
          </p:blipFill>
          <p:spPr>
            <a:xfrm>
              <a:off x="647604" y="2060327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1" name="Google Shape;541;p49"/>
          <p:cNvCxnSpPr>
            <a:stCxn id="539" idx="3"/>
            <a:endCxn id="542" idx="1"/>
          </p:cNvCxnSpPr>
          <p:nvPr/>
        </p:nvCxnSpPr>
        <p:spPr>
          <a:xfrm flipH="1" rot="10800000">
            <a:off x="1476871" y="1373362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9"/>
          <p:cNvCxnSpPr>
            <a:stCxn id="544" idx="3"/>
            <a:endCxn id="545" idx="1"/>
          </p:cNvCxnSpPr>
          <p:nvPr/>
        </p:nvCxnSpPr>
        <p:spPr>
          <a:xfrm>
            <a:off x="5135565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49"/>
          <p:cNvCxnSpPr>
            <a:stCxn id="545" idx="3"/>
            <a:endCxn id="547" idx="1"/>
          </p:cNvCxnSpPr>
          <p:nvPr/>
        </p:nvCxnSpPr>
        <p:spPr>
          <a:xfrm>
            <a:off x="6964912" y="1373349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49"/>
          <p:cNvSpPr/>
          <p:nvPr/>
        </p:nvSpPr>
        <p:spPr>
          <a:xfrm>
            <a:off x="7719394" y="847763"/>
            <a:ext cx="1075200" cy="1051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548" name="Google Shape;548;p49"/>
          <p:cNvGrpSpPr/>
          <p:nvPr/>
        </p:nvGrpSpPr>
        <p:grpSpPr>
          <a:xfrm>
            <a:off x="5890047" y="847417"/>
            <a:ext cx="1074865" cy="1051864"/>
            <a:chOff x="5710324" y="1990525"/>
            <a:chExt cx="1359900" cy="1330800"/>
          </a:xfrm>
        </p:grpSpPr>
        <p:sp>
          <p:nvSpPr>
            <p:cNvPr id="545" name="Google Shape;545;p49"/>
            <p:cNvSpPr/>
            <p:nvPr/>
          </p:nvSpPr>
          <p:spPr>
            <a:xfrm>
              <a:off x="5710324" y="199052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Modeling</a:t>
              </a:r>
              <a:endParaRPr/>
            </a:p>
          </p:txBody>
        </p:sp>
        <p:grpSp>
          <p:nvGrpSpPr>
            <p:cNvPr id="549" name="Google Shape;549;p49"/>
            <p:cNvGrpSpPr/>
            <p:nvPr/>
          </p:nvGrpSpPr>
          <p:grpSpPr>
            <a:xfrm>
              <a:off x="6075267" y="2544853"/>
              <a:ext cx="629888" cy="508475"/>
              <a:chOff x="4869342" y="4506653"/>
              <a:chExt cx="629888" cy="508475"/>
            </a:xfrm>
          </p:grpSpPr>
          <p:sp>
            <p:nvSpPr>
              <p:cNvPr id="550" name="Google Shape;550;p49"/>
              <p:cNvSpPr/>
              <p:nvPr/>
            </p:nvSpPr>
            <p:spPr>
              <a:xfrm>
                <a:off x="4869342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9"/>
              <p:cNvSpPr/>
              <p:nvPr/>
            </p:nvSpPr>
            <p:spPr>
              <a:xfrm>
                <a:off x="4869342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49"/>
              <p:cNvSpPr/>
              <p:nvPr/>
            </p:nvSpPr>
            <p:spPr>
              <a:xfrm>
                <a:off x="4869342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9"/>
              <p:cNvSpPr/>
              <p:nvPr/>
            </p:nvSpPr>
            <p:spPr>
              <a:xfrm>
                <a:off x="5117089" y="461958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9"/>
              <p:cNvSpPr/>
              <p:nvPr/>
            </p:nvSpPr>
            <p:spPr>
              <a:xfrm>
                <a:off x="5117089" y="4801059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9"/>
              <p:cNvSpPr/>
              <p:nvPr/>
            </p:nvSpPr>
            <p:spPr>
              <a:xfrm>
                <a:off x="5364831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9"/>
              <p:cNvSpPr/>
              <p:nvPr/>
            </p:nvSpPr>
            <p:spPr>
              <a:xfrm>
                <a:off x="5364831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9"/>
              <p:cNvSpPr/>
              <p:nvPr/>
            </p:nvSpPr>
            <p:spPr>
              <a:xfrm>
                <a:off x="5364831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58" name="Google Shape;558;p49"/>
              <p:cNvCxnSpPr>
                <a:stCxn id="550" idx="6"/>
                <a:endCxn id="553" idx="2"/>
              </p:cNvCxnSpPr>
              <p:nvPr/>
            </p:nvCxnSpPr>
            <p:spPr>
              <a:xfrm>
                <a:off x="5003742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49"/>
              <p:cNvCxnSpPr>
                <a:stCxn id="550" idx="6"/>
                <a:endCxn id="554" idx="2"/>
              </p:cNvCxnSpPr>
              <p:nvPr/>
            </p:nvCxnSpPr>
            <p:spPr>
              <a:xfrm>
                <a:off x="5003742" y="4573853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49"/>
              <p:cNvCxnSpPr>
                <a:stCxn id="552" idx="6"/>
                <a:endCxn id="554" idx="2"/>
              </p:cNvCxnSpPr>
              <p:nvPr/>
            </p:nvCxnSpPr>
            <p:spPr>
              <a:xfrm flipH="1" rot="10800000">
                <a:off x="5003742" y="4868128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49"/>
              <p:cNvCxnSpPr>
                <a:stCxn id="552" idx="6"/>
                <a:endCxn id="553" idx="2"/>
              </p:cNvCxnSpPr>
              <p:nvPr/>
            </p:nvCxnSpPr>
            <p:spPr>
              <a:xfrm flipH="1" rot="10800000">
                <a:off x="5003742" y="4686928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49"/>
              <p:cNvCxnSpPr>
                <a:stCxn id="551" idx="6"/>
                <a:endCxn id="554" idx="2"/>
              </p:cNvCxnSpPr>
              <p:nvPr/>
            </p:nvCxnSpPr>
            <p:spPr>
              <a:xfrm>
                <a:off x="5003742" y="4760891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49"/>
              <p:cNvCxnSpPr>
                <a:stCxn id="551" idx="6"/>
                <a:endCxn id="553" idx="2"/>
              </p:cNvCxnSpPr>
              <p:nvPr/>
            </p:nvCxnSpPr>
            <p:spPr>
              <a:xfrm flipH="1" rot="10800000">
                <a:off x="5003742" y="4686791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49"/>
              <p:cNvCxnSpPr>
                <a:stCxn id="554" idx="6"/>
                <a:endCxn id="557" idx="2"/>
              </p:cNvCxnSpPr>
              <p:nvPr/>
            </p:nvCxnSpPr>
            <p:spPr>
              <a:xfrm>
                <a:off x="5251489" y="4868259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49"/>
              <p:cNvCxnSpPr>
                <a:stCxn id="554" idx="6"/>
                <a:endCxn id="555" idx="2"/>
              </p:cNvCxnSpPr>
              <p:nvPr/>
            </p:nvCxnSpPr>
            <p:spPr>
              <a:xfrm flipH="1" rot="10800000">
                <a:off x="5251489" y="4573659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49"/>
              <p:cNvCxnSpPr>
                <a:stCxn id="553" idx="6"/>
                <a:endCxn id="556" idx="2"/>
              </p:cNvCxnSpPr>
              <p:nvPr/>
            </p:nvCxnSpPr>
            <p:spPr>
              <a:xfrm>
                <a:off x="5251489" y="4686783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49"/>
              <p:cNvCxnSpPr>
                <a:stCxn id="554" idx="6"/>
                <a:endCxn id="556" idx="2"/>
              </p:cNvCxnSpPr>
              <p:nvPr/>
            </p:nvCxnSpPr>
            <p:spPr>
              <a:xfrm flipH="1" rot="10800000">
                <a:off x="5251489" y="4760859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49"/>
              <p:cNvCxnSpPr>
                <a:stCxn id="553" idx="6"/>
                <a:endCxn id="557" idx="2"/>
              </p:cNvCxnSpPr>
              <p:nvPr/>
            </p:nvCxnSpPr>
            <p:spPr>
              <a:xfrm>
                <a:off x="5251489" y="4686783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49"/>
              <p:cNvCxnSpPr>
                <a:stCxn id="555" idx="2"/>
                <a:endCxn id="553" idx="6"/>
              </p:cNvCxnSpPr>
              <p:nvPr/>
            </p:nvCxnSpPr>
            <p:spPr>
              <a:xfrm flipH="1">
                <a:off x="5251431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70" name="Google Shape;570;p49"/>
          <p:cNvPicPr preferRelativeResize="0"/>
          <p:nvPr/>
        </p:nvPicPr>
        <p:blipFill rotWithShape="1">
          <a:blip r:embed="rId6">
            <a:alphaModFix/>
          </a:blip>
          <a:srcRect b="20927" l="6820" r="0" t="21988"/>
          <a:stretch/>
        </p:blipFill>
        <p:spPr>
          <a:xfrm>
            <a:off x="7877227" y="1373343"/>
            <a:ext cx="759558" cy="401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49"/>
          <p:cNvGrpSpPr/>
          <p:nvPr/>
        </p:nvGrpSpPr>
        <p:grpSpPr>
          <a:xfrm>
            <a:off x="2231353" y="847535"/>
            <a:ext cx="1074865" cy="1051864"/>
            <a:chOff x="2757395" y="1990475"/>
            <a:chExt cx="1359900" cy="1330800"/>
          </a:xfrm>
        </p:grpSpPr>
        <p:sp>
          <p:nvSpPr>
            <p:cNvPr id="542" name="Google Shape;542;p49"/>
            <p:cNvSpPr/>
            <p:nvPr/>
          </p:nvSpPr>
          <p:spPr>
            <a:xfrm>
              <a:off x="2757395" y="19904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Counting</a:t>
              </a:r>
              <a:endParaRPr/>
            </a:p>
          </p:txBody>
        </p:sp>
        <p:grpSp>
          <p:nvGrpSpPr>
            <p:cNvPr id="572" name="Google Shape;572;p49"/>
            <p:cNvGrpSpPr/>
            <p:nvPr/>
          </p:nvGrpSpPr>
          <p:grpSpPr>
            <a:xfrm>
              <a:off x="2881387" y="2544575"/>
              <a:ext cx="1111800" cy="508934"/>
              <a:chOff x="2881387" y="2544575"/>
              <a:chExt cx="1111800" cy="508934"/>
            </a:xfrm>
          </p:grpSpPr>
          <p:sp>
            <p:nvSpPr>
              <p:cNvPr id="573" name="Google Shape;573;p49"/>
              <p:cNvSpPr/>
              <p:nvPr/>
            </p:nvSpPr>
            <p:spPr>
              <a:xfrm>
                <a:off x="2881388" y="2544625"/>
                <a:ext cx="1111800" cy="50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74" name="Google Shape;574;p49"/>
              <p:cNvPicPr preferRelativeResize="0"/>
              <p:nvPr/>
            </p:nvPicPr>
            <p:blipFill rotWithShape="1">
              <a:blip r:embed="rId7">
                <a:alphaModFix/>
              </a:blip>
              <a:srcRect b="0" l="2577" r="2671" t="59860"/>
              <a:stretch/>
            </p:blipFill>
            <p:spPr>
              <a:xfrm>
                <a:off x="2881387" y="2544575"/>
                <a:ext cx="1111799" cy="508934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grpSp>
        <p:nvGrpSpPr>
          <p:cNvPr id="575" name="Google Shape;575;p49"/>
          <p:cNvGrpSpPr/>
          <p:nvPr/>
        </p:nvGrpSpPr>
        <p:grpSpPr>
          <a:xfrm>
            <a:off x="4060700" y="847535"/>
            <a:ext cx="1074865" cy="1051864"/>
            <a:chOff x="3960608" y="1990675"/>
            <a:chExt cx="1359900" cy="1330800"/>
          </a:xfrm>
        </p:grpSpPr>
        <p:sp>
          <p:nvSpPr>
            <p:cNvPr id="544" name="Google Shape;544;p49"/>
            <p:cNvSpPr/>
            <p:nvPr/>
          </p:nvSpPr>
          <p:spPr>
            <a:xfrm>
              <a:off x="3960608" y="19906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QC</a:t>
              </a:r>
              <a:br>
                <a:rPr lang="en"/>
              </a:br>
              <a:r>
                <a:rPr lang="en"/>
                <a:t>Filtering</a:t>
              </a:r>
              <a:endParaRPr/>
            </a:p>
          </p:txBody>
        </p:sp>
        <p:pic>
          <p:nvPicPr>
            <p:cNvPr id="576" name="Google Shape;576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583" y="2808174"/>
              <a:ext cx="1073950" cy="333875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577" name="Google Shape;577;p49"/>
          <p:cNvCxnSpPr>
            <a:stCxn id="542" idx="3"/>
            <a:endCxn id="544" idx="1"/>
          </p:cNvCxnSpPr>
          <p:nvPr/>
        </p:nvCxnSpPr>
        <p:spPr>
          <a:xfrm>
            <a:off x="3306218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8" name="Google Shape;578;p49"/>
          <p:cNvPicPr preferRelativeResize="0"/>
          <p:nvPr/>
        </p:nvPicPr>
        <p:blipFill rotWithShape="1">
          <a:blip r:embed="rId3">
            <a:alphaModFix/>
          </a:blip>
          <a:srcRect b="606" l="6625" r="47555" t="23520"/>
          <a:stretch/>
        </p:blipFill>
        <p:spPr>
          <a:xfrm>
            <a:off x="4425525" y="2704450"/>
            <a:ext cx="1531325" cy="24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9"/>
          <p:cNvSpPr txBox="1"/>
          <p:nvPr/>
        </p:nvSpPr>
        <p:spPr>
          <a:xfrm>
            <a:off x="4263463" y="2080075"/>
            <a:ext cx="20415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Differential expression analysis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0" name="Google Shape;580;p49"/>
          <p:cNvSpPr txBox="1"/>
          <p:nvPr/>
        </p:nvSpPr>
        <p:spPr>
          <a:xfrm>
            <a:off x="6396013" y="2080075"/>
            <a:ext cx="20415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Outlier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detection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1" name="Google Shape;58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>
            <p:ph type="title"/>
          </p:nvPr>
        </p:nvSpPr>
        <p:spPr>
          <a:xfrm>
            <a:off x="274000" y="12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define outliers</a:t>
            </a:r>
            <a:endParaRPr/>
          </a:p>
        </p:txBody>
      </p:sp>
      <p:pic>
        <p:nvPicPr>
          <p:cNvPr id="587" name="Google Shape;587;p50"/>
          <p:cNvPicPr preferRelativeResize="0"/>
          <p:nvPr/>
        </p:nvPicPr>
        <p:blipFill rotWithShape="1">
          <a:blip r:embed="rId3">
            <a:alphaModFix/>
          </a:blip>
          <a:srcRect b="10155" l="3772" r="68505" t="32563"/>
          <a:stretch/>
        </p:blipFill>
        <p:spPr>
          <a:xfrm>
            <a:off x="7817911" y="54425"/>
            <a:ext cx="1251091" cy="6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/>
          <p:nvPr>
            <p:ph idx="1" type="body"/>
          </p:nvPr>
        </p:nvSpPr>
        <p:spPr>
          <a:xfrm>
            <a:off x="172975" y="2403200"/>
            <a:ext cx="4475100" cy="24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Z score-based outlier detection: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Assumes gaussian distribution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Uses a predefined cutoff (eg: |z|&gt;2)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9" name="Google Shape;589;p50"/>
          <p:cNvPicPr preferRelativeResize="0"/>
          <p:nvPr/>
        </p:nvPicPr>
        <p:blipFill rotWithShape="1">
          <a:blip r:embed="rId4">
            <a:alphaModFix/>
          </a:blip>
          <a:srcRect b="20927" l="6820" r="0" t="21988"/>
          <a:stretch/>
        </p:blipFill>
        <p:spPr>
          <a:xfrm>
            <a:off x="1142393" y="3715825"/>
            <a:ext cx="2141101" cy="11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0"/>
          <p:cNvSpPr txBox="1"/>
          <p:nvPr>
            <p:ph idx="1" type="body"/>
          </p:nvPr>
        </p:nvSpPr>
        <p:spPr>
          <a:xfrm>
            <a:off x="4648200" y="2043600"/>
            <a:ext cx="4334700" cy="28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 value-based outlier detection: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Predefined distribution (eg: Negative Binomial)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Uses a significance-based cutoff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91" name="Google Shape;591;p50"/>
          <p:cNvPicPr preferRelativeResize="0"/>
          <p:nvPr/>
        </p:nvPicPr>
        <p:blipFill rotWithShape="1">
          <a:blip r:embed="rId5">
            <a:alphaModFix/>
          </a:blip>
          <a:srcRect b="14522" l="14779" r="2698" t="0"/>
          <a:stretch/>
        </p:blipFill>
        <p:spPr>
          <a:xfrm>
            <a:off x="5946899" y="3708713"/>
            <a:ext cx="1868826" cy="9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50"/>
          <p:cNvGrpSpPr/>
          <p:nvPr/>
        </p:nvGrpSpPr>
        <p:grpSpPr>
          <a:xfrm>
            <a:off x="401591" y="847489"/>
            <a:ext cx="1075280" cy="1052347"/>
            <a:chOff x="416239" y="1711874"/>
            <a:chExt cx="1180200" cy="1108200"/>
          </a:xfrm>
        </p:grpSpPr>
        <p:sp>
          <p:nvSpPr>
            <p:cNvPr id="593" name="Google Shape;593;p50"/>
            <p:cNvSpPr/>
            <p:nvPr/>
          </p:nvSpPr>
          <p:spPr>
            <a:xfrm>
              <a:off x="416239" y="1711874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RNA-seq</a:t>
              </a:r>
              <a:endParaRPr/>
            </a:p>
          </p:txBody>
        </p:sp>
        <p:pic>
          <p:nvPicPr>
            <p:cNvPr id="594" name="Google Shape;594;p50"/>
            <p:cNvPicPr preferRelativeResize="0"/>
            <p:nvPr/>
          </p:nvPicPr>
          <p:blipFill rotWithShape="1">
            <a:blip r:embed="rId6">
              <a:alphaModFix/>
            </a:blip>
            <a:srcRect b="1499" l="0" r="0" t="-1500"/>
            <a:stretch/>
          </p:blipFill>
          <p:spPr>
            <a:xfrm>
              <a:off x="647604" y="2060327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5" name="Google Shape;595;p50"/>
          <p:cNvCxnSpPr>
            <a:stCxn id="593" idx="3"/>
            <a:endCxn id="596" idx="1"/>
          </p:cNvCxnSpPr>
          <p:nvPr/>
        </p:nvCxnSpPr>
        <p:spPr>
          <a:xfrm flipH="1" rot="10800000">
            <a:off x="1476871" y="1373362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0"/>
          <p:cNvCxnSpPr>
            <a:stCxn id="598" idx="3"/>
            <a:endCxn id="599" idx="1"/>
          </p:cNvCxnSpPr>
          <p:nvPr/>
        </p:nvCxnSpPr>
        <p:spPr>
          <a:xfrm>
            <a:off x="5135565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0"/>
          <p:cNvCxnSpPr>
            <a:stCxn id="599" idx="3"/>
            <a:endCxn id="601" idx="1"/>
          </p:cNvCxnSpPr>
          <p:nvPr/>
        </p:nvCxnSpPr>
        <p:spPr>
          <a:xfrm>
            <a:off x="6964912" y="1373349"/>
            <a:ext cx="7545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50"/>
          <p:cNvSpPr/>
          <p:nvPr/>
        </p:nvSpPr>
        <p:spPr>
          <a:xfrm>
            <a:off x="7719394" y="847763"/>
            <a:ext cx="1075200" cy="1051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grpSp>
        <p:nvGrpSpPr>
          <p:cNvPr id="602" name="Google Shape;602;p50"/>
          <p:cNvGrpSpPr/>
          <p:nvPr/>
        </p:nvGrpSpPr>
        <p:grpSpPr>
          <a:xfrm>
            <a:off x="5890047" y="847417"/>
            <a:ext cx="1074865" cy="1051864"/>
            <a:chOff x="5710324" y="1990525"/>
            <a:chExt cx="1359900" cy="1330800"/>
          </a:xfrm>
        </p:grpSpPr>
        <p:sp>
          <p:nvSpPr>
            <p:cNvPr id="599" name="Google Shape;599;p50"/>
            <p:cNvSpPr/>
            <p:nvPr/>
          </p:nvSpPr>
          <p:spPr>
            <a:xfrm>
              <a:off x="5710324" y="199052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Modeling</a:t>
              </a:r>
              <a:endParaRPr/>
            </a:p>
          </p:txBody>
        </p:sp>
        <p:grpSp>
          <p:nvGrpSpPr>
            <p:cNvPr id="603" name="Google Shape;603;p50"/>
            <p:cNvGrpSpPr/>
            <p:nvPr/>
          </p:nvGrpSpPr>
          <p:grpSpPr>
            <a:xfrm>
              <a:off x="6075267" y="2544853"/>
              <a:ext cx="629888" cy="508475"/>
              <a:chOff x="4869342" y="4506653"/>
              <a:chExt cx="629888" cy="508475"/>
            </a:xfrm>
          </p:grpSpPr>
          <p:sp>
            <p:nvSpPr>
              <p:cNvPr id="604" name="Google Shape;604;p50"/>
              <p:cNvSpPr/>
              <p:nvPr/>
            </p:nvSpPr>
            <p:spPr>
              <a:xfrm>
                <a:off x="4869342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0"/>
              <p:cNvSpPr/>
              <p:nvPr/>
            </p:nvSpPr>
            <p:spPr>
              <a:xfrm>
                <a:off x="4869342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0"/>
              <p:cNvSpPr/>
              <p:nvPr/>
            </p:nvSpPr>
            <p:spPr>
              <a:xfrm>
                <a:off x="4869342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50"/>
              <p:cNvSpPr/>
              <p:nvPr/>
            </p:nvSpPr>
            <p:spPr>
              <a:xfrm>
                <a:off x="5117089" y="461958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0"/>
              <p:cNvSpPr/>
              <p:nvPr/>
            </p:nvSpPr>
            <p:spPr>
              <a:xfrm>
                <a:off x="5117089" y="4801059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50"/>
              <p:cNvSpPr/>
              <p:nvPr/>
            </p:nvSpPr>
            <p:spPr>
              <a:xfrm>
                <a:off x="5364831" y="4506653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50"/>
              <p:cNvSpPr/>
              <p:nvPr/>
            </p:nvSpPr>
            <p:spPr>
              <a:xfrm>
                <a:off x="5364831" y="4693691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50"/>
              <p:cNvSpPr/>
              <p:nvPr/>
            </p:nvSpPr>
            <p:spPr>
              <a:xfrm>
                <a:off x="5364831" y="4880728"/>
                <a:ext cx="134400" cy="134400"/>
              </a:xfrm>
              <a:prstGeom prst="ellipse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2" name="Google Shape;612;p50"/>
              <p:cNvCxnSpPr>
                <a:stCxn id="604" idx="6"/>
                <a:endCxn id="607" idx="2"/>
              </p:cNvCxnSpPr>
              <p:nvPr/>
            </p:nvCxnSpPr>
            <p:spPr>
              <a:xfrm>
                <a:off x="5003742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50"/>
              <p:cNvCxnSpPr>
                <a:stCxn id="604" idx="6"/>
                <a:endCxn id="608" idx="2"/>
              </p:cNvCxnSpPr>
              <p:nvPr/>
            </p:nvCxnSpPr>
            <p:spPr>
              <a:xfrm>
                <a:off x="5003742" y="4573853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50"/>
              <p:cNvCxnSpPr>
                <a:stCxn id="606" idx="6"/>
                <a:endCxn id="608" idx="2"/>
              </p:cNvCxnSpPr>
              <p:nvPr/>
            </p:nvCxnSpPr>
            <p:spPr>
              <a:xfrm flipH="1" rot="10800000">
                <a:off x="5003742" y="4868128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5" name="Google Shape;615;p50"/>
              <p:cNvCxnSpPr>
                <a:stCxn id="606" idx="6"/>
                <a:endCxn id="607" idx="2"/>
              </p:cNvCxnSpPr>
              <p:nvPr/>
            </p:nvCxnSpPr>
            <p:spPr>
              <a:xfrm flipH="1" rot="10800000">
                <a:off x="5003742" y="4686928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6" name="Google Shape;616;p50"/>
              <p:cNvCxnSpPr>
                <a:stCxn id="605" idx="6"/>
                <a:endCxn id="608" idx="2"/>
              </p:cNvCxnSpPr>
              <p:nvPr/>
            </p:nvCxnSpPr>
            <p:spPr>
              <a:xfrm>
                <a:off x="5003742" y="4760891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50"/>
              <p:cNvCxnSpPr>
                <a:stCxn id="605" idx="6"/>
                <a:endCxn id="607" idx="2"/>
              </p:cNvCxnSpPr>
              <p:nvPr/>
            </p:nvCxnSpPr>
            <p:spPr>
              <a:xfrm flipH="1" rot="10800000">
                <a:off x="5003742" y="4686791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50"/>
              <p:cNvCxnSpPr>
                <a:stCxn id="608" idx="6"/>
                <a:endCxn id="611" idx="2"/>
              </p:cNvCxnSpPr>
              <p:nvPr/>
            </p:nvCxnSpPr>
            <p:spPr>
              <a:xfrm>
                <a:off x="5251489" y="4868259"/>
                <a:ext cx="113400" cy="7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50"/>
              <p:cNvCxnSpPr>
                <a:stCxn id="608" idx="6"/>
                <a:endCxn id="609" idx="2"/>
              </p:cNvCxnSpPr>
              <p:nvPr/>
            </p:nvCxnSpPr>
            <p:spPr>
              <a:xfrm flipH="1" rot="10800000">
                <a:off x="5251489" y="4573659"/>
                <a:ext cx="1134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50"/>
              <p:cNvCxnSpPr>
                <a:stCxn id="607" idx="6"/>
                <a:endCxn id="610" idx="2"/>
              </p:cNvCxnSpPr>
              <p:nvPr/>
            </p:nvCxnSpPr>
            <p:spPr>
              <a:xfrm>
                <a:off x="5251489" y="4686783"/>
                <a:ext cx="11340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50"/>
              <p:cNvCxnSpPr>
                <a:stCxn id="608" idx="6"/>
                <a:endCxn id="610" idx="2"/>
              </p:cNvCxnSpPr>
              <p:nvPr/>
            </p:nvCxnSpPr>
            <p:spPr>
              <a:xfrm flipH="1" rot="10800000">
                <a:off x="5251489" y="4760859"/>
                <a:ext cx="113400" cy="10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50"/>
              <p:cNvCxnSpPr>
                <a:stCxn id="607" idx="6"/>
                <a:endCxn id="611" idx="2"/>
              </p:cNvCxnSpPr>
              <p:nvPr/>
            </p:nvCxnSpPr>
            <p:spPr>
              <a:xfrm>
                <a:off x="5251489" y="4686783"/>
                <a:ext cx="113400" cy="26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50"/>
              <p:cNvCxnSpPr>
                <a:stCxn id="609" idx="2"/>
                <a:endCxn id="607" idx="6"/>
              </p:cNvCxnSpPr>
              <p:nvPr/>
            </p:nvCxnSpPr>
            <p:spPr>
              <a:xfrm flipH="1">
                <a:off x="5251431" y="4573853"/>
                <a:ext cx="113400" cy="11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624" name="Google Shape;624;p50"/>
          <p:cNvPicPr preferRelativeResize="0"/>
          <p:nvPr/>
        </p:nvPicPr>
        <p:blipFill rotWithShape="1">
          <a:blip r:embed="rId4">
            <a:alphaModFix/>
          </a:blip>
          <a:srcRect b="20927" l="6820" r="0" t="21988"/>
          <a:stretch/>
        </p:blipFill>
        <p:spPr>
          <a:xfrm>
            <a:off x="7877227" y="1373343"/>
            <a:ext cx="759558" cy="401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50"/>
          <p:cNvGrpSpPr/>
          <p:nvPr/>
        </p:nvGrpSpPr>
        <p:grpSpPr>
          <a:xfrm>
            <a:off x="2231353" y="847535"/>
            <a:ext cx="1074865" cy="1051864"/>
            <a:chOff x="2757395" y="1990475"/>
            <a:chExt cx="1359900" cy="1330800"/>
          </a:xfrm>
        </p:grpSpPr>
        <p:sp>
          <p:nvSpPr>
            <p:cNvPr id="596" name="Google Shape;596;p50"/>
            <p:cNvSpPr/>
            <p:nvPr/>
          </p:nvSpPr>
          <p:spPr>
            <a:xfrm>
              <a:off x="2757395" y="19904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Counting</a:t>
              </a:r>
              <a:endParaRPr/>
            </a:p>
          </p:txBody>
        </p:sp>
        <p:grpSp>
          <p:nvGrpSpPr>
            <p:cNvPr id="626" name="Google Shape;626;p50"/>
            <p:cNvGrpSpPr/>
            <p:nvPr/>
          </p:nvGrpSpPr>
          <p:grpSpPr>
            <a:xfrm>
              <a:off x="2881387" y="2544575"/>
              <a:ext cx="1111800" cy="508934"/>
              <a:chOff x="2881387" y="2544575"/>
              <a:chExt cx="1111800" cy="508934"/>
            </a:xfrm>
          </p:grpSpPr>
          <p:sp>
            <p:nvSpPr>
              <p:cNvPr id="627" name="Google Shape;627;p50"/>
              <p:cNvSpPr/>
              <p:nvPr/>
            </p:nvSpPr>
            <p:spPr>
              <a:xfrm>
                <a:off x="2881388" y="2544625"/>
                <a:ext cx="1111800" cy="50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28" name="Google Shape;628;p50"/>
              <p:cNvPicPr preferRelativeResize="0"/>
              <p:nvPr/>
            </p:nvPicPr>
            <p:blipFill rotWithShape="1">
              <a:blip r:embed="rId7">
                <a:alphaModFix/>
              </a:blip>
              <a:srcRect b="0" l="2577" r="2671" t="59860"/>
              <a:stretch/>
            </p:blipFill>
            <p:spPr>
              <a:xfrm>
                <a:off x="2881387" y="2544575"/>
                <a:ext cx="1111799" cy="508934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grpSp>
        <p:nvGrpSpPr>
          <p:cNvPr id="629" name="Google Shape;629;p50"/>
          <p:cNvGrpSpPr/>
          <p:nvPr/>
        </p:nvGrpSpPr>
        <p:grpSpPr>
          <a:xfrm>
            <a:off x="4060700" y="847535"/>
            <a:ext cx="1074865" cy="1051864"/>
            <a:chOff x="3960608" y="1990675"/>
            <a:chExt cx="1359900" cy="1330800"/>
          </a:xfrm>
        </p:grpSpPr>
        <p:sp>
          <p:nvSpPr>
            <p:cNvPr id="598" name="Google Shape;598;p50"/>
            <p:cNvSpPr/>
            <p:nvPr/>
          </p:nvSpPr>
          <p:spPr>
            <a:xfrm>
              <a:off x="3960608" y="1990675"/>
              <a:ext cx="1359900" cy="1330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QC</a:t>
              </a:r>
              <a:br>
                <a:rPr lang="en"/>
              </a:br>
              <a:r>
                <a:rPr lang="en"/>
                <a:t>Filtering</a:t>
              </a:r>
              <a:endParaRPr/>
            </a:p>
          </p:txBody>
        </p:sp>
        <p:pic>
          <p:nvPicPr>
            <p:cNvPr id="630" name="Google Shape;630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583" y="2808174"/>
              <a:ext cx="1073950" cy="333875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631" name="Google Shape;631;p50"/>
          <p:cNvCxnSpPr>
            <a:stCxn id="596" idx="3"/>
            <a:endCxn id="598" idx="1"/>
          </p:cNvCxnSpPr>
          <p:nvPr/>
        </p:nvCxnSpPr>
        <p:spPr>
          <a:xfrm>
            <a:off x="3306218" y="1373468"/>
            <a:ext cx="7545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50"/>
          <p:cNvSpPr txBox="1"/>
          <p:nvPr/>
        </p:nvSpPr>
        <p:spPr>
          <a:xfrm>
            <a:off x="1374600" y="4669225"/>
            <a:ext cx="16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Z score</a:t>
            </a:r>
            <a:endParaRPr/>
          </a:p>
        </p:txBody>
      </p:sp>
      <p:sp>
        <p:nvSpPr>
          <p:cNvPr id="633" name="Google Shape;633;p50"/>
          <p:cNvSpPr txBox="1"/>
          <p:nvPr/>
        </p:nvSpPr>
        <p:spPr>
          <a:xfrm>
            <a:off x="5807253" y="4669225"/>
            <a:ext cx="201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Raw count</a:t>
            </a:r>
            <a:endParaRPr/>
          </a:p>
        </p:txBody>
      </p:sp>
      <p:sp>
        <p:nvSpPr>
          <p:cNvPr id="634" name="Google Shape;634;p50"/>
          <p:cNvSpPr txBox="1"/>
          <p:nvPr/>
        </p:nvSpPr>
        <p:spPr>
          <a:xfrm rot="-5400000">
            <a:off x="165188" y="3995950"/>
            <a:ext cx="16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Density</a:t>
            </a:r>
            <a:endParaRPr/>
          </a:p>
        </p:txBody>
      </p:sp>
      <p:sp>
        <p:nvSpPr>
          <p:cNvPr id="635" name="Google Shape;635;p50"/>
          <p:cNvSpPr txBox="1"/>
          <p:nvPr/>
        </p:nvSpPr>
        <p:spPr>
          <a:xfrm rot="-5400000">
            <a:off x="4821938" y="3995963"/>
            <a:ext cx="16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Density</a:t>
            </a:r>
            <a:endParaRPr/>
          </a:p>
        </p:txBody>
      </p:sp>
      <p:sp>
        <p:nvSpPr>
          <p:cNvPr id="636" name="Google Shape;63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988" y="2148388"/>
            <a:ext cx="7524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1"/>
          <p:cNvSpPr txBox="1"/>
          <p:nvPr>
            <p:ph type="title"/>
          </p:nvPr>
        </p:nvSpPr>
        <p:spPr>
          <a:xfrm>
            <a:off x="311700" y="300650"/>
            <a:ext cx="85206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OUTRIDER: specialized method to detect aberrant expression</a:t>
            </a:r>
            <a:endParaRPr sz="2400"/>
          </a:p>
        </p:txBody>
      </p:sp>
      <p:sp>
        <p:nvSpPr>
          <p:cNvPr id="643" name="Google Shape;643;p51"/>
          <p:cNvSpPr txBox="1"/>
          <p:nvPr>
            <p:ph idx="1" type="body"/>
          </p:nvPr>
        </p:nvSpPr>
        <p:spPr>
          <a:xfrm>
            <a:off x="311700" y="1605725"/>
            <a:ext cx="8520600" cy="29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Controls for covariation using a denoising autoencoder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Computes p-values based on the Negative Binomial distribution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Corrects for multiple testing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Provides plotting functions to visualize results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Available in R/Bioconductor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4" name="Google Shape;64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326" y="3396175"/>
            <a:ext cx="3678349" cy="1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2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Aberrant splicing detection</a:t>
            </a:r>
            <a:endParaRPr/>
          </a:p>
        </p:txBody>
      </p:sp>
      <p:pic>
        <p:nvPicPr>
          <p:cNvPr id="651" name="Google Shape;651;p52"/>
          <p:cNvPicPr preferRelativeResize="0"/>
          <p:nvPr/>
        </p:nvPicPr>
        <p:blipFill rotWithShape="1">
          <a:blip r:embed="rId3">
            <a:alphaModFix/>
          </a:blip>
          <a:srcRect b="6318" l="33051" r="34279" t="36401"/>
          <a:stretch/>
        </p:blipFill>
        <p:spPr>
          <a:xfrm>
            <a:off x="2954963" y="3054075"/>
            <a:ext cx="3234075" cy="14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3"/>
          <p:cNvSpPr txBox="1"/>
          <p:nvPr>
            <p:ph idx="4294967295" type="title"/>
          </p:nvPr>
        </p:nvSpPr>
        <p:spPr>
          <a:xfrm>
            <a:off x="274000" y="199625"/>
            <a:ext cx="852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intron-centric splicing metrics: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Percent Spliced In</a:t>
            </a:r>
            <a:endParaRPr sz="2400"/>
          </a:p>
        </p:txBody>
      </p:sp>
      <p:sp>
        <p:nvSpPr>
          <p:cNvPr id="658" name="Google Shape;658;p53"/>
          <p:cNvSpPr txBox="1"/>
          <p:nvPr/>
        </p:nvSpPr>
        <p:spPr>
          <a:xfrm>
            <a:off x="396500" y="1397875"/>
            <a:ext cx="5304300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splicing m</a:t>
            </a:r>
            <a:r>
              <a:rPr lang="en" sz="1800"/>
              <a:t>etrics are defined as ratios (K/N)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K: number of split reads spanning one intron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N: all split reads leaving one donor or arriving to one acceptor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𝝍</a:t>
            </a:r>
            <a:r>
              <a:rPr baseline="-25000" lang="en" sz="1800">
                <a:solidFill>
                  <a:schemeClr val="dk1"/>
                </a:solidFill>
              </a:rPr>
              <a:t>5/3 </a:t>
            </a:r>
            <a:r>
              <a:rPr lang="en" sz="1800">
                <a:solidFill>
                  <a:schemeClr val="dk1"/>
                </a:solidFill>
              </a:rPr>
              <a:t>(Percent Spliced In) can detect alternative donor and acceptor usage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They are annotation-free which allows to capture new splice sites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9" name="Google Shape;65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53"/>
          <p:cNvSpPr txBox="1"/>
          <p:nvPr/>
        </p:nvSpPr>
        <p:spPr>
          <a:xfrm>
            <a:off x="5800725" y="1434625"/>
            <a:ext cx="3000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donor or 5’ specific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splicing metric</a:t>
            </a:r>
            <a:endParaRPr/>
          </a:p>
        </p:txBody>
      </p:sp>
      <p:sp>
        <p:nvSpPr>
          <p:cNvPr id="661" name="Google Shape;661;p53"/>
          <p:cNvSpPr txBox="1"/>
          <p:nvPr/>
        </p:nvSpPr>
        <p:spPr>
          <a:xfrm>
            <a:off x="5892475" y="4687825"/>
            <a:ext cx="2647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Pervouchine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, Bioinformatics, 2013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62" name="Google Shape;662;p53"/>
          <p:cNvPicPr preferRelativeResize="0"/>
          <p:nvPr/>
        </p:nvPicPr>
        <p:blipFill rotWithShape="1">
          <a:blip r:embed="rId3">
            <a:alphaModFix/>
          </a:blip>
          <a:srcRect b="24747" l="3916" r="70536" t="58452"/>
          <a:stretch/>
        </p:blipFill>
        <p:spPr>
          <a:xfrm>
            <a:off x="6045125" y="2318450"/>
            <a:ext cx="2749468" cy="86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25" y="4134750"/>
            <a:ext cx="4647632" cy="8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11054" l="0" r="0" t="139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current</a:t>
            </a:r>
            <a:r>
              <a:rPr lang="en"/>
              <a:t> diagnosis rate is ~50%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1054" l="50032" r="0" t="13949"/>
          <a:stretch/>
        </p:blipFill>
        <p:spPr>
          <a:xfrm>
            <a:off x="4572000" y="0"/>
            <a:ext cx="4569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"/>
          <p:cNvSpPr txBox="1"/>
          <p:nvPr>
            <p:ph idx="4294967295" type="title"/>
          </p:nvPr>
        </p:nvSpPr>
        <p:spPr>
          <a:xfrm>
            <a:off x="274000" y="1264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intron-centric splicing metrics: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Splicing </a:t>
            </a:r>
            <a:r>
              <a:rPr lang="en" sz="2400"/>
              <a:t>Efficiency</a:t>
            </a:r>
            <a:r>
              <a:rPr lang="en" sz="2400"/>
              <a:t> </a:t>
            </a:r>
            <a:r>
              <a:rPr b="1" lang="en" sz="2400"/>
              <a:t>𝜃</a:t>
            </a:r>
            <a:endParaRPr b="1" sz="2400"/>
          </a:p>
        </p:txBody>
      </p:sp>
      <p:sp>
        <p:nvSpPr>
          <p:cNvPr id="669" name="Google Shape;66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54"/>
          <p:cNvSpPr txBox="1"/>
          <p:nvPr/>
        </p:nvSpPr>
        <p:spPr>
          <a:xfrm>
            <a:off x="396500" y="1456900"/>
            <a:ext cx="51438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𝜃</a:t>
            </a:r>
            <a:r>
              <a:rPr baseline="-25000" lang="en" sz="1800">
                <a:solidFill>
                  <a:schemeClr val="dk1"/>
                </a:solidFill>
              </a:rPr>
              <a:t>5/3 </a:t>
            </a:r>
            <a:r>
              <a:rPr lang="en" sz="1800">
                <a:solidFill>
                  <a:schemeClr val="dk1"/>
                </a:solidFill>
              </a:rPr>
              <a:t>takes into account non-split reads spanning exon-intron boundaries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𝜃</a:t>
            </a:r>
            <a:r>
              <a:rPr baseline="-25000" lang="en" sz="1800">
                <a:solidFill>
                  <a:schemeClr val="dk1"/>
                </a:solidFill>
              </a:rPr>
              <a:t>5/3 </a:t>
            </a:r>
            <a:r>
              <a:rPr lang="en" sz="1800">
                <a:solidFill>
                  <a:schemeClr val="dk1"/>
                </a:solidFill>
              </a:rPr>
              <a:t>can detect intron retention</a:t>
            </a:r>
            <a:r>
              <a:rPr lang="en" sz="1800">
                <a:solidFill>
                  <a:schemeClr val="dk1"/>
                </a:solidFill>
              </a:rPr>
              <a:t> or exon elongation and truncation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1" name="Google Shape;671;p54"/>
          <p:cNvSpPr txBox="1"/>
          <p:nvPr/>
        </p:nvSpPr>
        <p:spPr>
          <a:xfrm>
            <a:off x="5981350" y="1663925"/>
            <a:ext cx="3000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donor or 5’ specific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splicing metric</a:t>
            </a:r>
            <a:endParaRPr/>
          </a:p>
        </p:txBody>
      </p:sp>
      <p:sp>
        <p:nvSpPr>
          <p:cNvPr id="672" name="Google Shape;672;p54"/>
          <p:cNvSpPr txBox="1"/>
          <p:nvPr/>
        </p:nvSpPr>
        <p:spPr>
          <a:xfrm>
            <a:off x="5540300" y="4687825"/>
            <a:ext cx="30000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Pervouchine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, Bioinformatics, 2013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73" name="Google Shape;673;p54"/>
          <p:cNvPicPr preferRelativeResize="0"/>
          <p:nvPr/>
        </p:nvPicPr>
        <p:blipFill rotWithShape="1">
          <a:blip r:embed="rId3">
            <a:alphaModFix/>
          </a:blip>
          <a:srcRect b="3409" l="3916" r="70536" t="75077"/>
          <a:stretch/>
        </p:blipFill>
        <p:spPr>
          <a:xfrm>
            <a:off x="6045125" y="2571751"/>
            <a:ext cx="2749468" cy="111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0" y="3080450"/>
            <a:ext cx="4037350" cy="8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5"/>
          <p:cNvSpPr txBox="1"/>
          <p:nvPr>
            <p:ph idx="4294967295" type="title"/>
          </p:nvPr>
        </p:nvSpPr>
        <p:spPr>
          <a:xfrm>
            <a:off x="274000" y="12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FRASER: context-dependent splicing outlier detection</a:t>
            </a:r>
            <a:endParaRPr sz="2400"/>
          </a:p>
        </p:txBody>
      </p:sp>
      <p:sp>
        <p:nvSpPr>
          <p:cNvPr id="680" name="Google Shape;68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51525"/>
            <a:ext cx="8167664" cy="391973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5"/>
          <p:cNvSpPr txBox="1"/>
          <p:nvPr/>
        </p:nvSpPr>
        <p:spPr>
          <a:xfrm>
            <a:off x="5796100" y="4771250"/>
            <a:ext cx="2606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Mertes, Scheller</a:t>
            </a:r>
            <a:r>
              <a:rPr lang="en" sz="1000">
                <a:solidFill>
                  <a:srgbClr val="999999"/>
                </a:solidFill>
              </a:rPr>
              <a:t>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, bioRxiv, 2019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56"/>
          <p:cNvPicPr preferRelativeResize="0"/>
          <p:nvPr/>
        </p:nvPicPr>
        <p:blipFill rotWithShape="1">
          <a:blip r:embed="rId3">
            <a:alphaModFix/>
          </a:blip>
          <a:srcRect b="50261" l="27499" r="46191" t="0"/>
          <a:stretch/>
        </p:blipFill>
        <p:spPr>
          <a:xfrm>
            <a:off x="2225898" y="3460800"/>
            <a:ext cx="1913671" cy="158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6"/>
          <p:cNvPicPr preferRelativeResize="0"/>
          <p:nvPr/>
        </p:nvPicPr>
        <p:blipFill rotWithShape="1">
          <a:blip r:embed="rId4">
            <a:alphaModFix/>
          </a:blip>
          <a:srcRect b="0" l="0" r="72658" t="48599"/>
          <a:stretch/>
        </p:blipFill>
        <p:spPr>
          <a:xfrm>
            <a:off x="4418113" y="3434306"/>
            <a:ext cx="1988809" cy="1639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17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results</a:t>
            </a:r>
            <a:endParaRPr/>
          </a:p>
        </p:txBody>
      </p:sp>
      <p:sp>
        <p:nvSpPr>
          <p:cNvPr id="691" name="Google Shape;691;p56"/>
          <p:cNvSpPr txBox="1"/>
          <p:nvPr>
            <p:ph idx="1" type="body"/>
          </p:nvPr>
        </p:nvSpPr>
        <p:spPr>
          <a:xfrm>
            <a:off x="205750" y="911075"/>
            <a:ext cx="5469300" cy="19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 74116 has an early splicing donor in exon 4 (exon truncation)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control samples have normal splicing between exons 4 and 5 (k vs N plot)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𝚫𝜓</a:t>
            </a:r>
            <a:r>
              <a:rPr baseline="-25000" lang="en"/>
              <a:t>3</a:t>
            </a:r>
            <a:r>
              <a:rPr lang="en"/>
              <a:t> = observed </a:t>
            </a:r>
            <a:r>
              <a:rPr lang="en"/>
              <a:t>𝜓</a:t>
            </a:r>
            <a:r>
              <a:rPr baseline="-25000" lang="en"/>
              <a:t>3</a:t>
            </a:r>
            <a:r>
              <a:rPr lang="en"/>
              <a:t> - predicted </a:t>
            </a:r>
            <a:r>
              <a:rPr lang="en"/>
              <a:t>𝜓</a:t>
            </a:r>
            <a:r>
              <a:rPr baseline="-25000" lang="en"/>
              <a:t>3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𝚫𝜓</a:t>
            </a:r>
            <a:r>
              <a:rPr baseline="-25000" lang="en"/>
              <a:t>3</a:t>
            </a:r>
            <a:r>
              <a:rPr lang="en"/>
              <a:t> close to 0 for all samples, except for the patient</a:t>
            </a:r>
            <a:endParaRPr/>
          </a:p>
        </p:txBody>
      </p:sp>
      <p:pic>
        <p:nvPicPr>
          <p:cNvPr id="692" name="Google Shape;692;p56"/>
          <p:cNvPicPr preferRelativeResize="0"/>
          <p:nvPr/>
        </p:nvPicPr>
        <p:blipFill rotWithShape="1">
          <a:blip r:embed="rId3">
            <a:alphaModFix/>
          </a:blip>
          <a:srcRect b="3765" l="54636" r="0" t="37676"/>
          <a:stretch/>
        </p:blipFill>
        <p:spPr>
          <a:xfrm>
            <a:off x="5760725" y="1429125"/>
            <a:ext cx="3299797" cy="18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6"/>
          <p:cNvPicPr preferRelativeResize="0"/>
          <p:nvPr/>
        </p:nvPicPr>
        <p:blipFill rotWithShape="1">
          <a:blip r:embed="rId5">
            <a:alphaModFix/>
          </a:blip>
          <a:srcRect b="0" l="54753" r="0" t="0"/>
          <a:stretch/>
        </p:blipFill>
        <p:spPr>
          <a:xfrm>
            <a:off x="187601" y="4032625"/>
            <a:ext cx="1756971" cy="7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6"/>
          <p:cNvPicPr preferRelativeResize="0"/>
          <p:nvPr/>
        </p:nvPicPr>
        <p:blipFill rotWithShape="1">
          <a:blip r:embed="rId3">
            <a:alphaModFix/>
          </a:blip>
          <a:srcRect b="75985" l="54636" r="0" t="0"/>
          <a:stretch/>
        </p:blipFill>
        <p:spPr>
          <a:xfrm>
            <a:off x="5760725" y="663325"/>
            <a:ext cx="3299797" cy="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6"/>
          <p:cNvSpPr txBox="1"/>
          <p:nvPr/>
        </p:nvSpPr>
        <p:spPr>
          <a:xfrm rot="-5400000">
            <a:off x="5395700" y="1366350"/>
            <a:ext cx="7473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RPKM</a:t>
            </a:r>
            <a:endParaRPr sz="1200"/>
          </a:p>
        </p:txBody>
      </p:sp>
      <p:cxnSp>
        <p:nvCxnSpPr>
          <p:cNvPr id="696" name="Google Shape;696;p56"/>
          <p:cNvCxnSpPr/>
          <p:nvPr/>
        </p:nvCxnSpPr>
        <p:spPr>
          <a:xfrm flipH="1" rot="10800000">
            <a:off x="1443050" y="3847100"/>
            <a:ext cx="694500" cy="2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56"/>
          <p:cNvCxnSpPr/>
          <p:nvPr/>
        </p:nvCxnSpPr>
        <p:spPr>
          <a:xfrm>
            <a:off x="1520175" y="4618650"/>
            <a:ext cx="127740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8" name="Google Shape;698;p56"/>
          <p:cNvPicPr preferRelativeResize="0"/>
          <p:nvPr/>
        </p:nvPicPr>
        <p:blipFill rotWithShape="1">
          <a:blip r:embed="rId4">
            <a:alphaModFix/>
          </a:blip>
          <a:srcRect b="0" l="26851" r="45807" t="48599"/>
          <a:stretch/>
        </p:blipFill>
        <p:spPr>
          <a:xfrm>
            <a:off x="6523719" y="3460800"/>
            <a:ext cx="1988801" cy="1639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6"/>
          <p:cNvSpPr txBox="1"/>
          <p:nvPr/>
        </p:nvSpPr>
        <p:spPr>
          <a:xfrm>
            <a:off x="6523725" y="318925"/>
            <a:ext cx="2606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Mertes, Scheller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, bioRxiv, 2019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7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r>
              <a:rPr lang="en"/>
              <a:t> of mono-allelic expression</a:t>
            </a:r>
            <a:endParaRPr/>
          </a:p>
        </p:txBody>
      </p:sp>
      <p:pic>
        <p:nvPicPr>
          <p:cNvPr id="705" name="Google Shape;7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463" y="3077150"/>
            <a:ext cx="2042425" cy="11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 txBox="1"/>
          <p:nvPr>
            <p:ph type="title"/>
          </p:nvPr>
        </p:nvSpPr>
        <p:spPr>
          <a:xfrm>
            <a:off x="274000" y="126425"/>
            <a:ext cx="64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allelic counts to rare mono-allelically expressed variants</a:t>
            </a:r>
            <a:endParaRPr sz="2400"/>
          </a:p>
        </p:txBody>
      </p:sp>
      <p:sp>
        <p:nvSpPr>
          <p:cNvPr id="712" name="Google Shape;71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929" y="141575"/>
            <a:ext cx="1359900" cy="79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58"/>
          <p:cNvGrpSpPr/>
          <p:nvPr/>
        </p:nvGrpSpPr>
        <p:grpSpPr>
          <a:xfrm>
            <a:off x="782567" y="1533220"/>
            <a:ext cx="1360299" cy="1331281"/>
            <a:chOff x="416239" y="1521580"/>
            <a:chExt cx="1180200" cy="1108200"/>
          </a:xfrm>
        </p:grpSpPr>
        <p:sp>
          <p:nvSpPr>
            <p:cNvPr id="715" name="Google Shape;715;p58"/>
            <p:cNvSpPr/>
            <p:nvPr/>
          </p:nvSpPr>
          <p:spPr>
            <a:xfrm>
              <a:off x="416239" y="1521580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</a:t>
              </a:r>
              <a:r>
                <a:rPr lang="en" sz="1800"/>
                <a:t>NA-seq</a:t>
              </a:r>
              <a:endParaRPr sz="1800"/>
            </a:p>
          </p:txBody>
        </p:sp>
        <p:pic>
          <p:nvPicPr>
            <p:cNvPr id="716" name="Google Shape;716;p58"/>
            <p:cNvPicPr preferRelativeResize="0"/>
            <p:nvPr/>
          </p:nvPicPr>
          <p:blipFill rotWithShape="1">
            <a:blip r:embed="rId4">
              <a:alphaModFix/>
            </a:blip>
            <a:srcRect b="1499" l="0" r="0" t="-1500"/>
            <a:stretch/>
          </p:blipFill>
          <p:spPr>
            <a:xfrm>
              <a:off x="647604" y="1933465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7" name="Google Shape;717;p58"/>
          <p:cNvCxnSpPr>
            <a:stCxn id="715" idx="3"/>
            <a:endCxn id="718" idx="1"/>
          </p:cNvCxnSpPr>
          <p:nvPr/>
        </p:nvCxnSpPr>
        <p:spPr>
          <a:xfrm>
            <a:off x="2142866" y="2198860"/>
            <a:ext cx="864000" cy="685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58"/>
          <p:cNvCxnSpPr>
            <a:stCxn id="718" idx="3"/>
            <a:endCxn id="720" idx="1"/>
          </p:cNvCxnSpPr>
          <p:nvPr/>
        </p:nvCxnSpPr>
        <p:spPr>
          <a:xfrm flipH="1" rot="10800000">
            <a:off x="4366638" y="2884375"/>
            <a:ext cx="7257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58"/>
          <p:cNvSpPr/>
          <p:nvPr/>
        </p:nvSpPr>
        <p:spPr>
          <a:xfrm>
            <a:off x="7163453" y="2219263"/>
            <a:ext cx="1359900" cy="1330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</p:txBody>
      </p:sp>
      <p:sp>
        <p:nvSpPr>
          <p:cNvPr id="718" name="Google Shape;718;p58"/>
          <p:cNvSpPr/>
          <p:nvPr/>
        </p:nvSpPr>
        <p:spPr>
          <a:xfrm>
            <a:off x="3006738" y="2219275"/>
            <a:ext cx="1359900" cy="1330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QC</a:t>
            </a:r>
            <a:endParaRPr sz="1800"/>
          </a:p>
        </p:txBody>
      </p:sp>
      <p:grpSp>
        <p:nvGrpSpPr>
          <p:cNvPr id="722" name="Google Shape;722;p58"/>
          <p:cNvGrpSpPr/>
          <p:nvPr/>
        </p:nvGrpSpPr>
        <p:grpSpPr>
          <a:xfrm>
            <a:off x="782592" y="3093995"/>
            <a:ext cx="1360299" cy="1331281"/>
            <a:chOff x="416239" y="1648443"/>
            <a:chExt cx="1180200" cy="1108200"/>
          </a:xfrm>
        </p:grpSpPr>
        <p:sp>
          <p:nvSpPr>
            <p:cNvPr id="723" name="Google Shape;723;p58"/>
            <p:cNvSpPr/>
            <p:nvPr/>
          </p:nvSpPr>
          <p:spPr>
            <a:xfrm>
              <a:off x="416239" y="1648443"/>
              <a:ext cx="1180200" cy="11082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RNA-seq</a:t>
              </a:r>
              <a:endParaRPr sz="1800"/>
            </a:p>
          </p:txBody>
        </p:sp>
        <p:pic>
          <p:nvPicPr>
            <p:cNvPr id="724" name="Google Shape;724;p58"/>
            <p:cNvPicPr preferRelativeResize="0"/>
            <p:nvPr/>
          </p:nvPicPr>
          <p:blipFill rotWithShape="1">
            <a:blip r:embed="rId4">
              <a:alphaModFix/>
            </a:blip>
            <a:srcRect b="1499" l="0" r="0" t="-1500"/>
            <a:stretch/>
          </p:blipFill>
          <p:spPr>
            <a:xfrm>
              <a:off x="647604" y="2060327"/>
              <a:ext cx="717474" cy="649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5" name="Google Shape;725;p58"/>
          <p:cNvCxnSpPr>
            <a:stCxn id="723" idx="3"/>
            <a:endCxn id="718" idx="1"/>
          </p:cNvCxnSpPr>
          <p:nvPr/>
        </p:nvCxnSpPr>
        <p:spPr>
          <a:xfrm flipH="1" rot="10800000">
            <a:off x="2142891" y="2884535"/>
            <a:ext cx="863700" cy="875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6" name="Google Shape;726;p58"/>
          <p:cNvPicPr preferRelativeResize="0"/>
          <p:nvPr/>
        </p:nvPicPr>
        <p:blipFill rotWithShape="1">
          <a:blip r:embed="rId5">
            <a:alphaModFix/>
          </a:blip>
          <a:srcRect b="0" l="50238" r="0" t="48836"/>
          <a:stretch/>
        </p:blipFill>
        <p:spPr>
          <a:xfrm>
            <a:off x="7406325" y="2750850"/>
            <a:ext cx="8463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8"/>
          <p:cNvSpPr/>
          <p:nvPr/>
        </p:nvSpPr>
        <p:spPr>
          <a:xfrm>
            <a:off x="5092338" y="2219125"/>
            <a:ext cx="1359900" cy="1330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Counting</a:t>
            </a:r>
            <a:endParaRPr sz="1800"/>
          </a:p>
        </p:txBody>
      </p:sp>
      <p:pic>
        <p:nvPicPr>
          <p:cNvPr id="728" name="Google Shape;72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225" y="2750850"/>
            <a:ext cx="846299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58"/>
          <p:cNvCxnSpPr/>
          <p:nvPr/>
        </p:nvCxnSpPr>
        <p:spPr>
          <a:xfrm flipH="1" rot="10800000">
            <a:off x="6452238" y="2884375"/>
            <a:ext cx="7257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0" name="Google Shape;7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6945" y="2884686"/>
            <a:ext cx="848850" cy="26389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9"/>
          <p:cNvSpPr txBox="1"/>
          <p:nvPr>
            <p:ph type="title"/>
          </p:nvPr>
        </p:nvSpPr>
        <p:spPr>
          <a:xfrm>
            <a:off x="311700" y="148750"/>
            <a:ext cx="67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Considerations before testing for MAE </a:t>
            </a:r>
            <a:endParaRPr sz="2400"/>
          </a:p>
        </p:txBody>
      </p:sp>
      <p:sp>
        <p:nvSpPr>
          <p:cNvPr id="736" name="Google Shape;736;p59"/>
          <p:cNvSpPr txBox="1"/>
          <p:nvPr>
            <p:ph idx="1" type="body"/>
          </p:nvPr>
        </p:nvSpPr>
        <p:spPr>
          <a:xfrm>
            <a:off x="178150" y="1079225"/>
            <a:ext cx="5568300" cy="24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Mind mapping bias towards reference allele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should not matter in our case as we are looking for high changes of the alternative allele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can be corrected using e.g. WASP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 MAE and genotyping error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Visualize your raw data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Look for other variants in the gene → they must also be mono-allelically expressed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7" name="Google Shape;73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59"/>
          <p:cNvSpPr txBox="1"/>
          <p:nvPr/>
        </p:nvSpPr>
        <p:spPr>
          <a:xfrm>
            <a:off x="6172200" y="4102250"/>
            <a:ext cx="29718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Castel </a:t>
            </a:r>
            <a:r>
              <a:rPr i="1" lang="en" sz="1000">
                <a:solidFill>
                  <a:srgbClr val="999999"/>
                </a:solidFill>
              </a:rPr>
              <a:t>et al </a:t>
            </a:r>
            <a:r>
              <a:rPr lang="en" sz="1000">
                <a:solidFill>
                  <a:srgbClr val="999999"/>
                </a:solidFill>
              </a:rPr>
              <a:t>Genome Biology 2015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WASP: van de Geijn </a:t>
            </a:r>
            <a:r>
              <a:rPr i="1" lang="en" sz="1000">
                <a:solidFill>
                  <a:srgbClr val="999999"/>
                </a:solidFill>
              </a:rPr>
              <a:t>et al</a:t>
            </a:r>
            <a:r>
              <a:rPr lang="en" sz="1000">
                <a:solidFill>
                  <a:srgbClr val="999999"/>
                </a:solidFill>
              </a:rPr>
              <a:t> Nature Methods 2016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50" y="1389938"/>
            <a:ext cx="3397551" cy="2592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59"/>
          <p:cNvGrpSpPr/>
          <p:nvPr/>
        </p:nvGrpSpPr>
        <p:grpSpPr>
          <a:xfrm>
            <a:off x="551975" y="3720675"/>
            <a:ext cx="5097400" cy="1138925"/>
            <a:chOff x="549850" y="3982625"/>
            <a:chExt cx="5097400" cy="1138925"/>
          </a:xfrm>
        </p:grpSpPr>
        <p:pic>
          <p:nvPicPr>
            <p:cNvPr id="741" name="Google Shape;741;p59"/>
            <p:cNvPicPr preferRelativeResize="0"/>
            <p:nvPr/>
          </p:nvPicPr>
          <p:blipFill rotWithShape="1">
            <a:blip r:embed="rId4">
              <a:alphaModFix/>
            </a:blip>
            <a:srcRect b="4830" l="1048" r="0" t="37525"/>
            <a:stretch/>
          </p:blipFill>
          <p:spPr>
            <a:xfrm>
              <a:off x="1119725" y="3982632"/>
              <a:ext cx="3685150" cy="1138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59"/>
            <p:cNvSpPr txBox="1"/>
            <p:nvPr/>
          </p:nvSpPr>
          <p:spPr>
            <a:xfrm>
              <a:off x="549850" y="3982625"/>
              <a:ext cx="612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RNA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DNA</a:t>
              </a:r>
              <a:endParaRPr/>
            </a:p>
          </p:txBody>
        </p:sp>
        <p:pic>
          <p:nvPicPr>
            <p:cNvPr id="743" name="Google Shape;743;p59"/>
            <p:cNvPicPr preferRelativeResize="0"/>
            <p:nvPr/>
          </p:nvPicPr>
          <p:blipFill rotWithShape="1">
            <a:blip r:embed="rId4">
              <a:alphaModFix/>
            </a:blip>
            <a:srcRect b="36334" l="29006" r="70262" t="62217"/>
            <a:stretch/>
          </p:blipFill>
          <p:spPr>
            <a:xfrm>
              <a:off x="5010025" y="4476700"/>
              <a:ext cx="88525" cy="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59"/>
            <p:cNvPicPr preferRelativeResize="0"/>
            <p:nvPr/>
          </p:nvPicPr>
          <p:blipFill rotWithShape="1">
            <a:blip r:embed="rId4">
              <a:alphaModFix/>
            </a:blip>
            <a:srcRect b="27956" l="28900" r="70368" t="70595"/>
            <a:stretch/>
          </p:blipFill>
          <p:spPr>
            <a:xfrm>
              <a:off x="5010025" y="4124775"/>
              <a:ext cx="88525" cy="9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59"/>
            <p:cNvSpPr txBox="1"/>
            <p:nvPr/>
          </p:nvSpPr>
          <p:spPr>
            <a:xfrm>
              <a:off x="5098550" y="3982625"/>
              <a:ext cx="548700" cy="6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REF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ALT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9"/>
            <p:cNvSpPr txBox="1"/>
            <p:nvPr/>
          </p:nvSpPr>
          <p:spPr>
            <a:xfrm>
              <a:off x="1162075" y="4005072"/>
              <a:ext cx="333300" cy="11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[0-244]</a:t>
              </a:r>
              <a:endParaRPr sz="800"/>
            </a:p>
          </p:txBody>
        </p:sp>
        <p:sp>
          <p:nvSpPr>
            <p:cNvPr id="747" name="Google Shape;747;p59"/>
            <p:cNvSpPr txBox="1"/>
            <p:nvPr/>
          </p:nvSpPr>
          <p:spPr>
            <a:xfrm>
              <a:off x="1161288" y="4379976"/>
              <a:ext cx="333300" cy="11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[0-118]</a:t>
              </a:r>
              <a:endParaRPr sz="800"/>
            </a:p>
          </p:txBody>
        </p:sp>
      </p:grpSp>
      <p:sp>
        <p:nvSpPr>
          <p:cNvPr id="748" name="Google Shape;748;p59"/>
          <p:cNvSpPr/>
          <p:nvPr/>
        </p:nvSpPr>
        <p:spPr>
          <a:xfrm>
            <a:off x="7825899" y="76200"/>
            <a:ext cx="1195200" cy="1140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QC</a:t>
            </a:r>
            <a:endParaRPr sz="1600"/>
          </a:p>
        </p:txBody>
      </p:sp>
      <p:pic>
        <p:nvPicPr>
          <p:cNvPr id="749" name="Google Shape;74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9070" y="721461"/>
            <a:ext cx="848850" cy="26389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0"/>
          <p:cNvSpPr txBox="1"/>
          <p:nvPr/>
        </p:nvSpPr>
        <p:spPr>
          <a:xfrm>
            <a:off x="78850" y="899925"/>
            <a:ext cx="41820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Call variants on either WES or WGS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Subset for heterozygous SNVs only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Homozygous variants do not provide allele-specific information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Count RNA reads </a:t>
            </a:r>
            <a:r>
              <a:rPr lang="en" sz="1600"/>
              <a:t>assigned</a:t>
            </a:r>
            <a:r>
              <a:rPr lang="en" sz="1600"/>
              <a:t> to each allele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ASEReadCounter from GATK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Discard:</a:t>
            </a:r>
            <a:endParaRPr sz="16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low quality reads and variants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duplicated reads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5" name="Google Shape;755;p60"/>
          <p:cNvPicPr preferRelativeResize="0"/>
          <p:nvPr/>
        </p:nvPicPr>
        <p:blipFill rotWithShape="1">
          <a:blip r:embed="rId3">
            <a:alphaModFix/>
          </a:blip>
          <a:srcRect b="0" l="0" r="0" t="69050"/>
          <a:stretch/>
        </p:blipFill>
        <p:spPr>
          <a:xfrm>
            <a:off x="4260850" y="899925"/>
            <a:ext cx="2042400" cy="3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0"/>
          <p:cNvSpPr txBox="1"/>
          <p:nvPr/>
        </p:nvSpPr>
        <p:spPr>
          <a:xfrm>
            <a:off x="6321100" y="952293"/>
            <a:ext cx="147600" cy="26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sz="95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sz="95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7" name="Google Shape;757;p60"/>
          <p:cNvPicPr preferRelativeResize="0"/>
          <p:nvPr/>
        </p:nvPicPr>
        <p:blipFill rotWithShape="1">
          <a:blip r:embed="rId3">
            <a:alphaModFix/>
          </a:blip>
          <a:srcRect b="0" l="0" r="0" t="69050"/>
          <a:stretch/>
        </p:blipFill>
        <p:spPr>
          <a:xfrm>
            <a:off x="4260850" y="1644575"/>
            <a:ext cx="2042400" cy="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0"/>
          <p:cNvPicPr preferRelativeResize="0"/>
          <p:nvPr/>
        </p:nvPicPr>
        <p:blipFill rotWithShape="1">
          <a:blip r:embed="rId3">
            <a:alphaModFix/>
          </a:blip>
          <a:srcRect b="0" l="0" r="0" t="17931"/>
          <a:stretch/>
        </p:blipFill>
        <p:spPr>
          <a:xfrm>
            <a:off x="4260850" y="2512000"/>
            <a:ext cx="2042400" cy="9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0"/>
          <p:cNvSpPr txBox="1"/>
          <p:nvPr>
            <p:ph idx="4294967295" type="title"/>
          </p:nvPr>
        </p:nvSpPr>
        <p:spPr>
          <a:xfrm>
            <a:off x="274000" y="126425"/>
            <a:ext cx="476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obtain allelic counts</a:t>
            </a:r>
            <a:endParaRPr sz="2400"/>
          </a:p>
        </p:txBody>
      </p:sp>
      <p:pic>
        <p:nvPicPr>
          <p:cNvPr id="760" name="Google Shape;760;p60"/>
          <p:cNvPicPr preferRelativeResize="0"/>
          <p:nvPr/>
        </p:nvPicPr>
        <p:blipFill rotWithShape="1">
          <a:blip r:embed="rId3">
            <a:alphaModFix/>
          </a:blip>
          <a:srcRect b="0" l="11797" r="10892" t="69050"/>
          <a:stretch/>
        </p:blipFill>
        <p:spPr>
          <a:xfrm>
            <a:off x="5709875" y="899925"/>
            <a:ext cx="1579025" cy="3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575" y="2886682"/>
            <a:ext cx="2727425" cy="221016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0"/>
          <p:cNvSpPr txBox="1"/>
          <p:nvPr/>
        </p:nvSpPr>
        <p:spPr>
          <a:xfrm>
            <a:off x="40500" y="4703250"/>
            <a:ext cx="273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Castel </a:t>
            </a:r>
            <a:r>
              <a:rPr i="1" lang="en" sz="1000">
                <a:solidFill>
                  <a:srgbClr val="999999"/>
                </a:solidFill>
              </a:rPr>
              <a:t>et al </a:t>
            </a:r>
            <a:r>
              <a:rPr lang="en" sz="1000">
                <a:solidFill>
                  <a:srgbClr val="999999"/>
                </a:solidFill>
              </a:rPr>
              <a:t>Genome Biology 2015</a:t>
            </a:r>
            <a:endParaRPr sz="1000"/>
          </a:p>
        </p:txBody>
      </p:sp>
      <p:sp>
        <p:nvSpPr>
          <p:cNvPr id="764" name="Google Shape;764;p60"/>
          <p:cNvSpPr/>
          <p:nvPr/>
        </p:nvSpPr>
        <p:spPr>
          <a:xfrm>
            <a:off x="7825899" y="76200"/>
            <a:ext cx="1195200" cy="1140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Counting</a:t>
            </a:r>
            <a:endParaRPr sz="1600"/>
          </a:p>
        </p:txBody>
      </p:sp>
      <p:pic>
        <p:nvPicPr>
          <p:cNvPr id="765" name="Google Shape;76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720" y="530681"/>
            <a:ext cx="743833" cy="587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0"/>
          <p:cNvSpPr txBox="1"/>
          <p:nvPr/>
        </p:nvSpPr>
        <p:spPr>
          <a:xfrm>
            <a:off x="6321100" y="959298"/>
            <a:ext cx="128100" cy="26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T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T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1"/>
          <p:cNvSpPr txBox="1"/>
          <p:nvPr>
            <p:ph idx="4294967295" type="title"/>
          </p:nvPr>
        </p:nvSpPr>
        <p:spPr>
          <a:xfrm>
            <a:off x="147100" y="156100"/>
            <a:ext cx="58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 for mono-allelic expression</a:t>
            </a:r>
            <a:endParaRPr sz="2400"/>
          </a:p>
        </p:txBody>
      </p:sp>
      <p:sp>
        <p:nvSpPr>
          <p:cNvPr id="772" name="Google Shape;77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3" name="Google Shape;773;p61"/>
          <p:cNvPicPr preferRelativeResize="0"/>
          <p:nvPr/>
        </p:nvPicPr>
        <p:blipFill rotWithShape="1">
          <a:blip r:embed="rId3">
            <a:alphaModFix/>
          </a:blip>
          <a:srcRect b="0" l="0" r="49502" t="48836"/>
          <a:stretch/>
        </p:blipFill>
        <p:spPr>
          <a:xfrm>
            <a:off x="402020" y="2977381"/>
            <a:ext cx="2787375" cy="207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61"/>
          <p:cNvGrpSpPr/>
          <p:nvPr/>
        </p:nvGrpSpPr>
        <p:grpSpPr>
          <a:xfrm>
            <a:off x="3329362" y="2977375"/>
            <a:ext cx="3535788" cy="2079450"/>
            <a:chOff x="3329362" y="2977375"/>
            <a:chExt cx="3535788" cy="2079450"/>
          </a:xfrm>
        </p:grpSpPr>
        <p:pic>
          <p:nvPicPr>
            <p:cNvPr id="775" name="Google Shape;775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0550" y="4068484"/>
              <a:ext cx="804600" cy="747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1"/>
            <p:cNvPicPr preferRelativeResize="0"/>
            <p:nvPr/>
          </p:nvPicPr>
          <p:blipFill rotWithShape="1">
            <a:blip r:embed="rId3">
              <a:alphaModFix/>
            </a:blip>
            <a:srcRect b="0" l="50238" r="0" t="48836"/>
            <a:stretch/>
          </p:blipFill>
          <p:spPr>
            <a:xfrm>
              <a:off x="3329362" y="2977375"/>
              <a:ext cx="2746676" cy="2079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7" name="Google Shape;777;p61"/>
          <p:cNvPicPr preferRelativeResize="0"/>
          <p:nvPr/>
        </p:nvPicPr>
        <p:blipFill rotWithShape="1">
          <a:blip r:embed="rId3">
            <a:alphaModFix/>
          </a:blip>
          <a:srcRect b="50631" l="0" r="49502" t="0"/>
          <a:stretch/>
        </p:blipFill>
        <p:spPr>
          <a:xfrm>
            <a:off x="402025" y="941412"/>
            <a:ext cx="2787375" cy="2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1"/>
          <p:cNvPicPr preferRelativeResize="0"/>
          <p:nvPr/>
        </p:nvPicPr>
        <p:blipFill rotWithShape="1">
          <a:blip r:embed="rId3">
            <a:alphaModFix/>
          </a:blip>
          <a:srcRect b="50631" l="50238" r="0" t="0"/>
          <a:stretch/>
        </p:blipFill>
        <p:spPr>
          <a:xfrm>
            <a:off x="3313850" y="941425"/>
            <a:ext cx="2746700" cy="20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1"/>
          <p:cNvSpPr txBox="1"/>
          <p:nvPr>
            <p:ph idx="4294967295" type="body"/>
          </p:nvPr>
        </p:nvSpPr>
        <p:spPr>
          <a:xfrm>
            <a:off x="6348800" y="1061900"/>
            <a:ext cx="997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Steps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80" name="Google Shape;780;p61"/>
          <p:cNvSpPr txBox="1"/>
          <p:nvPr/>
        </p:nvSpPr>
        <p:spPr>
          <a:xfrm>
            <a:off x="6559325" y="1487825"/>
            <a:ext cx="251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Remove low expression</a:t>
            </a:r>
            <a:endParaRPr/>
          </a:p>
        </p:txBody>
      </p:sp>
      <p:sp>
        <p:nvSpPr>
          <p:cNvPr id="781" name="Google Shape;781;p61"/>
          <p:cNvSpPr txBox="1"/>
          <p:nvPr/>
        </p:nvSpPr>
        <p:spPr>
          <a:xfrm>
            <a:off x="6559325" y="1885950"/>
            <a:ext cx="209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Focus on alternative</a:t>
            </a:r>
            <a:endParaRPr/>
          </a:p>
        </p:txBody>
      </p:sp>
      <p:sp>
        <p:nvSpPr>
          <p:cNvPr id="782" name="Google Shape;782;p61"/>
          <p:cNvSpPr txBox="1"/>
          <p:nvPr/>
        </p:nvSpPr>
        <p:spPr>
          <a:xfrm>
            <a:off x="6559225" y="2366075"/>
            <a:ext cx="23694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Significance test done per sample → no need to remove sample co-variation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1"/>
          <p:cNvSpPr txBox="1"/>
          <p:nvPr/>
        </p:nvSpPr>
        <p:spPr>
          <a:xfrm>
            <a:off x="6559325" y="3292525"/>
            <a:ext cx="2425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Prioritize rare variants (does not necessarily mean those are the causal ones!)</a:t>
            </a: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7827264" y="76200"/>
            <a:ext cx="1197900" cy="1143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</a:t>
            </a:r>
            <a:endParaRPr sz="1600"/>
          </a:p>
        </p:txBody>
      </p:sp>
      <p:pic>
        <p:nvPicPr>
          <p:cNvPr id="785" name="Google Shape;785;p61"/>
          <p:cNvPicPr preferRelativeResize="0"/>
          <p:nvPr/>
        </p:nvPicPr>
        <p:blipFill rotWithShape="1">
          <a:blip r:embed="rId3">
            <a:alphaModFix/>
          </a:blip>
          <a:srcRect b="0" l="50238" r="0" t="48836"/>
          <a:stretch/>
        </p:blipFill>
        <p:spPr>
          <a:xfrm>
            <a:off x="8046720" y="530352"/>
            <a:ext cx="70674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2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variants from  RNA-Seq data</a:t>
            </a:r>
            <a:endParaRPr/>
          </a:p>
        </p:txBody>
      </p:sp>
      <p:sp>
        <p:nvSpPr>
          <p:cNvPr id="791" name="Google Shape;79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13" y="3063675"/>
            <a:ext cx="7245575" cy="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6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RNA-Seq Variant Calling Pipeline</a:t>
            </a:r>
            <a:endParaRPr sz="2400"/>
          </a:p>
        </p:txBody>
      </p:sp>
      <p:pic>
        <p:nvPicPr>
          <p:cNvPr id="799" name="Google Shape;799;p63"/>
          <p:cNvPicPr preferRelativeResize="0"/>
          <p:nvPr/>
        </p:nvPicPr>
        <p:blipFill rotWithShape="1">
          <a:blip r:embed="rId3">
            <a:alphaModFix/>
          </a:blip>
          <a:srcRect b="7054" l="0" r="0" t="0"/>
          <a:stretch/>
        </p:blipFill>
        <p:spPr>
          <a:xfrm>
            <a:off x="311700" y="1076275"/>
            <a:ext cx="70937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3"/>
          <p:cNvSpPr txBox="1"/>
          <p:nvPr/>
        </p:nvSpPr>
        <p:spPr>
          <a:xfrm>
            <a:off x="135322" y="4568875"/>
            <a:ext cx="5146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4"/>
              </a:rPr>
              <a:t>GATK 3.8 pipeline.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5"/>
              </a:rPr>
              <a:t>GATK RNAseq short variant discovery </a:t>
            </a:r>
            <a:endParaRPr/>
          </a:p>
        </p:txBody>
      </p:sp>
      <p:pic>
        <p:nvPicPr>
          <p:cNvPr id="801" name="Google Shape;80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125" y="4663225"/>
            <a:ext cx="13811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0025" y="498938"/>
            <a:ext cx="1651313" cy="16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63"/>
          <p:cNvCxnSpPr/>
          <p:nvPr/>
        </p:nvCxnSpPr>
        <p:spPr>
          <a:xfrm flipH="1" rot="10800000">
            <a:off x="7280025" y="4025900"/>
            <a:ext cx="60330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4" name="Google Shape;804;p63"/>
          <p:cNvSpPr txBox="1"/>
          <p:nvPr/>
        </p:nvSpPr>
        <p:spPr>
          <a:xfrm>
            <a:off x="7832400" y="3217800"/>
            <a:ext cx="1311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e</a:t>
            </a:r>
            <a:r>
              <a:rPr lang="en">
                <a:solidFill>
                  <a:schemeClr val="dk1"/>
                </a:solidFill>
              </a:rPr>
              <a:t>xternal annotations and prioritize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90250" y="833200"/>
            <a:ext cx="686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To improve the diagnosis rate, </a:t>
            </a:r>
            <a:r>
              <a:rPr lang="en" sz="4400"/>
              <a:t>complementary</a:t>
            </a:r>
            <a:r>
              <a:rPr lang="en" sz="4400"/>
              <a:t> approaches to DNA-seq need to be used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and </a:t>
            </a:r>
            <a:r>
              <a:rPr lang="en"/>
              <a:t>Annotating RNA-seq Variants </a:t>
            </a:r>
            <a:endParaRPr/>
          </a:p>
        </p:txBody>
      </p:sp>
      <p:grpSp>
        <p:nvGrpSpPr>
          <p:cNvPr id="810" name="Google Shape;810;p64"/>
          <p:cNvGrpSpPr/>
          <p:nvPr/>
        </p:nvGrpSpPr>
        <p:grpSpPr>
          <a:xfrm>
            <a:off x="-3349" y="1293250"/>
            <a:ext cx="6048062" cy="2847679"/>
            <a:chOff x="-2491331" y="119864"/>
            <a:chExt cx="6599806" cy="3420636"/>
          </a:xfrm>
        </p:grpSpPr>
        <p:sp>
          <p:nvSpPr>
            <p:cNvPr id="811" name="Google Shape;811;p64"/>
            <p:cNvSpPr/>
            <p:nvPr/>
          </p:nvSpPr>
          <p:spPr>
            <a:xfrm>
              <a:off x="432225" y="12965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1</a:t>
              </a:r>
              <a:endParaRPr sz="1300"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1766050" y="12965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2</a:t>
              </a:r>
              <a:endParaRPr sz="1300"/>
            </a:p>
          </p:txBody>
        </p:sp>
        <p:sp>
          <p:nvSpPr>
            <p:cNvPr id="813" name="Google Shape;813;p64"/>
            <p:cNvSpPr/>
            <p:nvPr/>
          </p:nvSpPr>
          <p:spPr>
            <a:xfrm>
              <a:off x="3099875" y="12965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3</a:t>
              </a:r>
              <a:endParaRPr sz="1300"/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432225" y="111770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1</a:t>
              </a:r>
              <a:endParaRPr sz="1300"/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1766050" y="111770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2</a:t>
              </a:r>
              <a:endParaRPr sz="1300"/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3099875" y="111770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3</a:t>
              </a:r>
              <a:endParaRPr sz="1300"/>
            </a:p>
          </p:txBody>
        </p:sp>
        <p:sp>
          <p:nvSpPr>
            <p:cNvPr id="817" name="Google Shape;817;p64"/>
            <p:cNvSpPr/>
            <p:nvPr/>
          </p:nvSpPr>
          <p:spPr>
            <a:xfrm>
              <a:off x="3481775" y="652550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4"/>
            <p:cNvSpPr/>
            <p:nvPr/>
          </p:nvSpPr>
          <p:spPr>
            <a:xfrm>
              <a:off x="2147950" y="652550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814125" y="652550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4"/>
            <p:cNvSpPr txBox="1"/>
            <p:nvPr/>
          </p:nvSpPr>
          <p:spPr>
            <a:xfrm>
              <a:off x="-2491330" y="119864"/>
              <a:ext cx="1819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Read cleanup and processing</a:t>
              </a:r>
              <a:endParaRPr sz="1700"/>
            </a:p>
          </p:txBody>
        </p:sp>
        <p:sp>
          <p:nvSpPr>
            <p:cNvPr id="821" name="Google Shape;821;p64"/>
            <p:cNvSpPr/>
            <p:nvPr/>
          </p:nvSpPr>
          <p:spPr>
            <a:xfrm>
              <a:off x="432225" y="309380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1</a:t>
              </a:r>
              <a:endParaRPr sz="1300"/>
            </a:p>
          </p:txBody>
        </p:sp>
        <p:sp>
          <p:nvSpPr>
            <p:cNvPr id="822" name="Google Shape;822;p64"/>
            <p:cNvSpPr/>
            <p:nvPr/>
          </p:nvSpPr>
          <p:spPr>
            <a:xfrm>
              <a:off x="1766050" y="309380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2</a:t>
              </a:r>
              <a:endParaRPr sz="1300"/>
            </a:p>
          </p:txBody>
        </p:sp>
        <p:sp>
          <p:nvSpPr>
            <p:cNvPr id="823" name="Google Shape;823;p64"/>
            <p:cNvSpPr/>
            <p:nvPr/>
          </p:nvSpPr>
          <p:spPr>
            <a:xfrm>
              <a:off x="3099875" y="3093800"/>
              <a:ext cx="10086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Sample 3</a:t>
              </a:r>
              <a:endParaRPr sz="1300"/>
            </a:p>
          </p:txBody>
        </p:sp>
        <p:sp>
          <p:nvSpPr>
            <p:cNvPr id="824" name="Google Shape;824;p64"/>
            <p:cNvSpPr/>
            <p:nvPr/>
          </p:nvSpPr>
          <p:spPr>
            <a:xfrm rot="-3594925">
              <a:off x="2795920" y="2579212"/>
              <a:ext cx="244774" cy="446683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4"/>
            <p:cNvSpPr/>
            <p:nvPr/>
          </p:nvSpPr>
          <p:spPr>
            <a:xfrm>
              <a:off x="2147950" y="2628650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4"/>
            <p:cNvSpPr/>
            <p:nvPr/>
          </p:nvSpPr>
          <p:spPr>
            <a:xfrm rot="3619487">
              <a:off x="1435611" y="2579310"/>
              <a:ext cx="244808" cy="44648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4"/>
            <p:cNvSpPr txBox="1"/>
            <p:nvPr/>
          </p:nvSpPr>
          <p:spPr>
            <a:xfrm>
              <a:off x="-2491331" y="1002507"/>
              <a:ext cx="1752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Variant calling in batches</a:t>
              </a:r>
              <a:endParaRPr sz="1700"/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3481775" y="1611725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2147950" y="1611725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814125" y="1611725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4"/>
            <p:cNvSpPr/>
            <p:nvPr/>
          </p:nvSpPr>
          <p:spPr>
            <a:xfrm>
              <a:off x="432225" y="2120200"/>
              <a:ext cx="3676200" cy="44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Multi sample vcf </a:t>
              </a:r>
              <a:endParaRPr/>
            </a:p>
          </p:txBody>
        </p:sp>
        <p:sp>
          <p:nvSpPr>
            <p:cNvPr id="832" name="Google Shape;832;p64"/>
            <p:cNvSpPr txBox="1"/>
            <p:nvPr/>
          </p:nvSpPr>
          <p:spPr>
            <a:xfrm>
              <a:off x="-2488138" y="2342357"/>
              <a:ext cx="1912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/>
                <a:t>VCF quality checks</a:t>
              </a:r>
              <a:endParaRPr sz="1700"/>
            </a:p>
          </p:txBody>
        </p:sp>
      </p:grpSp>
      <p:sp>
        <p:nvSpPr>
          <p:cNvPr id="833" name="Google Shape;833;p64"/>
          <p:cNvSpPr txBox="1"/>
          <p:nvPr/>
        </p:nvSpPr>
        <p:spPr>
          <a:xfrm>
            <a:off x="1749100" y="1295125"/>
            <a:ext cx="10518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bam files</a:t>
            </a:r>
            <a:endParaRPr sz="1500"/>
          </a:p>
        </p:txBody>
      </p:sp>
      <p:sp>
        <p:nvSpPr>
          <p:cNvPr id="834" name="Google Shape;834;p64"/>
          <p:cNvSpPr txBox="1"/>
          <p:nvPr/>
        </p:nvSpPr>
        <p:spPr>
          <a:xfrm>
            <a:off x="1749100" y="2018000"/>
            <a:ext cx="12768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bam files</a:t>
            </a:r>
            <a:endParaRPr sz="1500"/>
          </a:p>
        </p:txBody>
      </p:sp>
      <p:sp>
        <p:nvSpPr>
          <p:cNvPr id="835" name="Google Shape;835;p64"/>
          <p:cNvSpPr txBox="1"/>
          <p:nvPr/>
        </p:nvSpPr>
        <p:spPr>
          <a:xfrm>
            <a:off x="1749099" y="2871327"/>
            <a:ext cx="1492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vcf files</a:t>
            </a:r>
            <a:endParaRPr sz="1500"/>
          </a:p>
        </p:txBody>
      </p:sp>
      <p:sp>
        <p:nvSpPr>
          <p:cNvPr id="836" name="Google Shape;836;p64"/>
          <p:cNvSpPr txBox="1"/>
          <p:nvPr/>
        </p:nvSpPr>
        <p:spPr>
          <a:xfrm>
            <a:off x="1749100" y="3724650"/>
            <a:ext cx="10518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vcf files</a:t>
            </a:r>
            <a:endParaRPr sz="1500"/>
          </a:p>
        </p:txBody>
      </p:sp>
      <p:sp>
        <p:nvSpPr>
          <p:cNvPr id="837" name="Google Shape;837;p64"/>
          <p:cNvSpPr/>
          <p:nvPr/>
        </p:nvSpPr>
        <p:spPr>
          <a:xfrm>
            <a:off x="2675800" y="4576100"/>
            <a:ext cx="3584100" cy="47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Consolidated </a:t>
            </a:r>
            <a:r>
              <a:rPr b="1" lang="en" sz="1700"/>
              <a:t>Table </a:t>
            </a:r>
            <a:endParaRPr b="1" sz="1700"/>
          </a:p>
        </p:txBody>
      </p:sp>
      <p:sp>
        <p:nvSpPr>
          <p:cNvPr id="838" name="Google Shape;838;p64"/>
          <p:cNvSpPr/>
          <p:nvPr/>
        </p:nvSpPr>
        <p:spPr>
          <a:xfrm>
            <a:off x="3045075" y="932325"/>
            <a:ext cx="3681000" cy="37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64"/>
          <p:cNvGrpSpPr/>
          <p:nvPr/>
        </p:nvGrpSpPr>
        <p:grpSpPr>
          <a:xfrm>
            <a:off x="3025770" y="4211624"/>
            <a:ext cx="2668969" cy="371878"/>
            <a:chOff x="814125" y="1611725"/>
            <a:chExt cx="2912450" cy="446700"/>
          </a:xfrm>
        </p:grpSpPr>
        <p:sp>
          <p:nvSpPr>
            <p:cNvPr id="840" name="Google Shape;840;p64"/>
            <p:cNvSpPr/>
            <p:nvPr/>
          </p:nvSpPr>
          <p:spPr>
            <a:xfrm>
              <a:off x="3481775" y="1611725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2147950" y="1611725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814125" y="1611725"/>
              <a:ext cx="244800" cy="446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64"/>
          <p:cNvSpPr/>
          <p:nvPr/>
        </p:nvSpPr>
        <p:spPr>
          <a:xfrm>
            <a:off x="5559675" y="932325"/>
            <a:ext cx="1166400" cy="37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4"/>
          <p:cNvSpPr/>
          <p:nvPr/>
        </p:nvSpPr>
        <p:spPr>
          <a:xfrm>
            <a:off x="6387600" y="865325"/>
            <a:ext cx="384000" cy="3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845" name="Google Shape;845;p64"/>
          <p:cNvSpPr/>
          <p:nvPr/>
        </p:nvSpPr>
        <p:spPr>
          <a:xfrm>
            <a:off x="4340475" y="932325"/>
            <a:ext cx="4363800" cy="37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4"/>
          <p:cNvSpPr/>
          <p:nvPr/>
        </p:nvSpPr>
        <p:spPr>
          <a:xfrm>
            <a:off x="8368800" y="865325"/>
            <a:ext cx="384000" cy="3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847" name="Google Shape;847;p64"/>
          <p:cNvSpPr/>
          <p:nvPr/>
        </p:nvSpPr>
        <p:spPr>
          <a:xfrm rot="5400000">
            <a:off x="7723650" y="1513400"/>
            <a:ext cx="1454400" cy="384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4"/>
          <p:cNvSpPr/>
          <p:nvPr/>
        </p:nvSpPr>
        <p:spPr>
          <a:xfrm rot="5400000">
            <a:off x="6268500" y="1520750"/>
            <a:ext cx="1469100" cy="384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4"/>
          <p:cNvSpPr txBox="1"/>
          <p:nvPr/>
        </p:nvSpPr>
        <p:spPr>
          <a:xfrm>
            <a:off x="0" y="4009025"/>
            <a:ext cx="25497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External Annotation: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VEP, OMIM, gnomAD,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MMSplice, SpliceAI,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Framepool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50" name="Google Shape;850;p64"/>
          <p:cNvSpPr/>
          <p:nvPr/>
        </p:nvSpPr>
        <p:spPr>
          <a:xfrm rot="10800000">
            <a:off x="6701100" y="2539550"/>
            <a:ext cx="451500" cy="2161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/>
          <p:nvPr/>
        </p:nvSpPr>
        <p:spPr>
          <a:xfrm rot="10800000">
            <a:off x="8148900" y="2532050"/>
            <a:ext cx="451500" cy="259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4"/>
          <p:cNvSpPr/>
          <p:nvPr/>
        </p:nvSpPr>
        <p:spPr>
          <a:xfrm>
            <a:off x="7886700" y="2531088"/>
            <a:ext cx="1128300" cy="3720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OUTRIDER</a:t>
            </a:r>
            <a:endParaRPr/>
          </a:p>
        </p:txBody>
      </p:sp>
      <p:sp>
        <p:nvSpPr>
          <p:cNvPr id="853" name="Google Shape;853;p64"/>
          <p:cNvSpPr/>
          <p:nvPr/>
        </p:nvSpPr>
        <p:spPr>
          <a:xfrm>
            <a:off x="6532650" y="2531088"/>
            <a:ext cx="1128300" cy="3720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FRASER</a:t>
            </a:r>
            <a:endParaRPr/>
          </a:p>
        </p:txBody>
      </p:sp>
      <p:sp>
        <p:nvSpPr>
          <p:cNvPr id="854" name="Google Shape;854;p64"/>
          <p:cNvSpPr/>
          <p:nvPr/>
        </p:nvSpPr>
        <p:spPr>
          <a:xfrm>
            <a:off x="6701100" y="4879900"/>
            <a:ext cx="16263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25" y="651338"/>
            <a:ext cx="1651313" cy="1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4"/>
          <p:cNvSpPr/>
          <p:nvPr/>
        </p:nvSpPr>
        <p:spPr>
          <a:xfrm>
            <a:off x="7458750" y="3644450"/>
            <a:ext cx="800100" cy="3720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</a:t>
            </a:r>
            <a:endParaRPr/>
          </a:p>
        </p:txBody>
      </p:sp>
      <p:sp>
        <p:nvSpPr>
          <p:cNvPr id="857" name="Google Shape;857;p64"/>
          <p:cNvSpPr/>
          <p:nvPr/>
        </p:nvSpPr>
        <p:spPr>
          <a:xfrm rot="10800000">
            <a:off x="7425000" y="4044400"/>
            <a:ext cx="451500" cy="83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5"/>
          <p:cNvSpPr txBox="1"/>
          <p:nvPr>
            <p:ph type="title"/>
          </p:nvPr>
        </p:nvSpPr>
        <p:spPr>
          <a:xfrm>
            <a:off x="311700" y="140225"/>
            <a:ext cx="575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External Annotation</a:t>
            </a:r>
            <a:endParaRPr sz="2400"/>
          </a:p>
        </p:txBody>
      </p:sp>
      <p:sp>
        <p:nvSpPr>
          <p:cNvPr id="863" name="Google Shape;863;p65"/>
          <p:cNvSpPr txBox="1"/>
          <p:nvPr>
            <p:ph idx="1" type="body"/>
          </p:nvPr>
        </p:nvSpPr>
        <p:spPr>
          <a:xfrm>
            <a:off x="311700" y="1028700"/>
            <a:ext cx="85206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Variant Effect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VEP</a:t>
            </a:r>
            <a:r>
              <a:rPr lang="en" sz="1700">
                <a:solidFill>
                  <a:schemeClr val="dk1"/>
                </a:solidFill>
              </a:rPr>
              <a:t>: gene annotation, variant annotation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Databases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OMIM</a:t>
            </a:r>
            <a:r>
              <a:rPr lang="en" sz="1700">
                <a:solidFill>
                  <a:schemeClr val="dk1"/>
                </a:solidFill>
              </a:rPr>
              <a:t>: disease related genes, inheritability method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gnomAD</a:t>
            </a:r>
            <a:r>
              <a:rPr lang="en" sz="1700">
                <a:solidFill>
                  <a:schemeClr val="dk1"/>
                </a:solidFill>
              </a:rPr>
              <a:t>: maximum allele frequency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Splicing Prediction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MMSplice</a:t>
            </a:r>
            <a:r>
              <a:rPr lang="en" sz="1700">
                <a:solidFill>
                  <a:schemeClr val="dk1"/>
                </a:solidFill>
              </a:rPr>
              <a:t> &amp; </a:t>
            </a:r>
            <a:r>
              <a:rPr b="1" lang="en" sz="1700">
                <a:solidFill>
                  <a:schemeClr val="dk1"/>
                </a:solidFill>
              </a:rPr>
              <a:t>SpliceAI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Prediction of splicing events from the RNA-seq variants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Translational Effects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Framepool</a:t>
            </a:r>
            <a:r>
              <a:rPr lang="en" sz="1700">
                <a:solidFill>
                  <a:schemeClr val="dk1"/>
                </a:solidFill>
              </a:rPr>
              <a:t>: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Prediction of ribosomal load from variants in the 5’ UTR </a:t>
            </a:r>
            <a:endParaRPr/>
          </a:p>
        </p:txBody>
      </p:sp>
      <p:sp>
        <p:nvSpPr>
          <p:cNvPr id="864" name="Google Shape;86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25" y="498938"/>
            <a:ext cx="1651313" cy="1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5"/>
          <p:cNvSpPr txBox="1"/>
          <p:nvPr/>
        </p:nvSpPr>
        <p:spPr>
          <a:xfrm>
            <a:off x="6804575" y="3629425"/>
            <a:ext cx="2300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Cheng</a:t>
            </a:r>
            <a:r>
              <a:rPr lang="en" sz="1000">
                <a:solidFill>
                  <a:srgbClr val="999999"/>
                </a:solidFill>
              </a:rPr>
              <a:t> </a:t>
            </a:r>
            <a:r>
              <a:rPr i="1" lang="en" sz="1000">
                <a:solidFill>
                  <a:srgbClr val="999999"/>
                </a:solidFill>
              </a:rPr>
              <a:t>et al </a:t>
            </a:r>
            <a:r>
              <a:rPr lang="en" sz="1000">
                <a:solidFill>
                  <a:srgbClr val="999999"/>
                </a:solidFill>
              </a:rPr>
              <a:t>Genome Biology 2019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Jaganathan et al, Cell 2019</a:t>
            </a:r>
            <a:br>
              <a:rPr lang="en" sz="1000">
                <a:solidFill>
                  <a:srgbClr val="999999"/>
                </a:solidFill>
              </a:rPr>
            </a:br>
            <a:r>
              <a:rPr lang="en" sz="1000">
                <a:solidFill>
                  <a:srgbClr val="999999"/>
                </a:solidFill>
              </a:rPr>
              <a:t>http://kipoi.org/models/Framepool/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6"/>
          <p:cNvSpPr txBox="1"/>
          <p:nvPr>
            <p:ph type="title"/>
          </p:nvPr>
        </p:nvSpPr>
        <p:spPr>
          <a:xfrm>
            <a:off x="311700" y="21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Follow-up filters</a:t>
            </a:r>
            <a:r>
              <a:rPr lang="en"/>
              <a:t> </a:t>
            </a:r>
            <a:endParaRPr/>
          </a:p>
        </p:txBody>
      </p:sp>
      <p:sp>
        <p:nvSpPr>
          <p:cNvPr id="872" name="Google Shape;872;p66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These filters can help narrowing down the searchable space. Prioritize variants that are: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rare ( &lt; 0.5 % of the population)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 genes related to disease (Mitochondrial or other disease)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not identified by WES (when available)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homozygous or potentially compound heterozygous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coding, or supported by an external effect predictor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not in repeat regions of the genome (Repeat Masker)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3" name="Google Shape;87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25" y="498938"/>
            <a:ext cx="1651313" cy="1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6"/>
          <p:cNvSpPr txBox="1"/>
          <p:nvPr/>
        </p:nvSpPr>
        <p:spPr>
          <a:xfrm>
            <a:off x="116700" y="4627050"/>
            <a:ext cx="273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Richards</a:t>
            </a:r>
            <a:r>
              <a:rPr lang="en" sz="1000">
                <a:solidFill>
                  <a:srgbClr val="999999"/>
                </a:solidFill>
              </a:rPr>
              <a:t> </a:t>
            </a:r>
            <a:r>
              <a:rPr i="1" lang="en" sz="1000">
                <a:solidFill>
                  <a:srgbClr val="999999"/>
                </a:solidFill>
              </a:rPr>
              <a:t>et al </a:t>
            </a:r>
            <a:r>
              <a:rPr lang="en" sz="1000">
                <a:solidFill>
                  <a:srgbClr val="999999"/>
                </a:solidFill>
              </a:rPr>
              <a:t>ACMG Standards and Guidelines, Genetics in Medicine 2015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81" name="Google Shape;8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887" name="Google Shape;88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Integrate candidate genes with other sources of evidence, e.g.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Variants from WES/WGS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Phenotypes (e.g. encoded as HPO terms)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Proteomics and other omics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Experimental validation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Literature research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8" name="Google Shape;88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9"/>
          <p:cNvSpPr txBox="1"/>
          <p:nvPr>
            <p:ph type="title"/>
          </p:nvPr>
        </p:nvSpPr>
        <p:spPr>
          <a:xfrm>
            <a:off x="-38600" y="0"/>
            <a:ext cx="903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/>
              <a:t> </a:t>
            </a:r>
            <a:r>
              <a:rPr lang="en" sz="2500"/>
              <a:t>RNA-seq helps </a:t>
            </a:r>
            <a:r>
              <a:rPr lang="en" sz="2500"/>
              <a:t>assess</a:t>
            </a:r>
            <a:r>
              <a:rPr lang="en" sz="2500"/>
              <a:t>ing the (un)predictable effect of variants </a:t>
            </a:r>
            <a:endParaRPr sz="2500"/>
          </a:p>
        </p:txBody>
      </p:sp>
      <p:sp>
        <p:nvSpPr>
          <p:cNvPr id="894" name="Google Shape;894;p69"/>
          <p:cNvSpPr/>
          <p:nvPr/>
        </p:nvSpPr>
        <p:spPr>
          <a:xfrm>
            <a:off x="7552944" y="2816290"/>
            <a:ext cx="360900" cy="6072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9"/>
          <p:cNvSpPr txBox="1"/>
          <p:nvPr/>
        </p:nvSpPr>
        <p:spPr>
          <a:xfrm>
            <a:off x="5772750" y="1475100"/>
            <a:ext cx="185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</a:t>
            </a:r>
            <a:r>
              <a:rPr b="1" lang="en">
                <a:solidFill>
                  <a:schemeClr val="dk1"/>
                </a:solidFill>
              </a:rPr>
              <a:t>plice region variant </a:t>
            </a: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 aberrant splicing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6" name="Google Shape;896;p69"/>
          <p:cNvCxnSpPr/>
          <p:nvPr/>
        </p:nvCxnSpPr>
        <p:spPr>
          <a:xfrm>
            <a:off x="212141" y="3119871"/>
            <a:ext cx="8727000" cy="36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69"/>
          <p:cNvSpPr/>
          <p:nvPr/>
        </p:nvSpPr>
        <p:spPr>
          <a:xfrm>
            <a:off x="753465" y="3013802"/>
            <a:ext cx="651000" cy="2415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9"/>
          <p:cNvSpPr/>
          <p:nvPr/>
        </p:nvSpPr>
        <p:spPr>
          <a:xfrm>
            <a:off x="1404518" y="2819949"/>
            <a:ext cx="1089900" cy="6072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9"/>
          <p:cNvSpPr/>
          <p:nvPr/>
        </p:nvSpPr>
        <p:spPr>
          <a:xfrm>
            <a:off x="3656991" y="2830922"/>
            <a:ext cx="545100" cy="6072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9"/>
          <p:cNvSpPr/>
          <p:nvPr/>
        </p:nvSpPr>
        <p:spPr>
          <a:xfrm>
            <a:off x="6061863" y="2816290"/>
            <a:ext cx="360900" cy="6072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9"/>
          <p:cNvSpPr/>
          <p:nvPr/>
        </p:nvSpPr>
        <p:spPr>
          <a:xfrm>
            <a:off x="7552944" y="2816290"/>
            <a:ext cx="360900" cy="6072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9"/>
          <p:cNvSpPr/>
          <p:nvPr/>
        </p:nvSpPr>
        <p:spPr>
          <a:xfrm>
            <a:off x="7913826" y="3015020"/>
            <a:ext cx="827700" cy="241500"/>
          </a:xfrm>
          <a:prstGeom prst="rect">
            <a:avLst/>
          </a:prstGeom>
          <a:solidFill>
            <a:srgbClr val="EA9999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69"/>
          <p:cNvCxnSpPr/>
          <p:nvPr/>
        </p:nvCxnSpPr>
        <p:spPr>
          <a:xfrm>
            <a:off x="1078991" y="2144513"/>
            <a:ext cx="0" cy="5634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04" name="Google Shape;904;p69"/>
          <p:cNvSpPr txBox="1"/>
          <p:nvPr/>
        </p:nvSpPr>
        <p:spPr>
          <a:xfrm>
            <a:off x="-228600" y="1683825"/>
            <a:ext cx="21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variants</a:t>
            </a:r>
            <a:r>
              <a:rPr lang="en">
                <a:solidFill>
                  <a:schemeClr val="dk1"/>
                </a:solidFill>
              </a:rPr>
              <a:t> in UTR→ aberrant expression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05" name="Google Shape;905;p69"/>
          <p:cNvCxnSpPr/>
          <p:nvPr/>
        </p:nvCxnSpPr>
        <p:spPr>
          <a:xfrm>
            <a:off x="1634947" y="2344462"/>
            <a:ext cx="0" cy="3633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06" name="Google Shape;906;p69"/>
          <p:cNvSpPr txBox="1"/>
          <p:nvPr/>
        </p:nvSpPr>
        <p:spPr>
          <a:xfrm>
            <a:off x="1711150" y="1868050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mono-allelic expression (MAE) of </a:t>
            </a:r>
            <a:r>
              <a:rPr b="1" lang="en">
                <a:solidFill>
                  <a:schemeClr val="dk1"/>
                </a:solidFill>
              </a:rPr>
              <a:t>rare variant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07" name="Google Shape;907;p69"/>
          <p:cNvCxnSpPr/>
          <p:nvPr/>
        </p:nvCxnSpPr>
        <p:spPr>
          <a:xfrm>
            <a:off x="4994524" y="2310901"/>
            <a:ext cx="0" cy="3633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08" name="Google Shape;908;p69"/>
          <p:cNvSpPr txBox="1"/>
          <p:nvPr/>
        </p:nvSpPr>
        <p:spPr>
          <a:xfrm>
            <a:off x="4424375" y="1623575"/>
            <a:ext cx="159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intronic variant </a:t>
            </a:r>
            <a:r>
              <a:rPr lang="en">
                <a:solidFill>
                  <a:schemeClr val="dk1"/>
                </a:solidFill>
              </a:rPr>
              <a:t>→</a:t>
            </a:r>
            <a:r>
              <a:rPr lang="en">
                <a:solidFill>
                  <a:schemeClr val="dk1"/>
                </a:solidFill>
              </a:rPr>
              <a:t> cryptic exon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09" name="Google Shape;909;p69"/>
          <p:cNvCxnSpPr/>
          <p:nvPr/>
        </p:nvCxnSpPr>
        <p:spPr>
          <a:xfrm flipH="1">
            <a:off x="6422575" y="2265625"/>
            <a:ext cx="3900" cy="4326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910" name="Google Shape;910;p69"/>
          <p:cNvCxnSpPr/>
          <p:nvPr/>
        </p:nvCxnSpPr>
        <p:spPr>
          <a:xfrm>
            <a:off x="7284054" y="2389481"/>
            <a:ext cx="0" cy="3633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11" name="Google Shape;911;p69"/>
          <p:cNvSpPr txBox="1"/>
          <p:nvPr/>
        </p:nvSpPr>
        <p:spPr>
          <a:xfrm>
            <a:off x="7322329" y="2084061"/>
            <a:ext cx="17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near splice site variant </a:t>
            </a:r>
            <a:r>
              <a:rPr lang="en">
                <a:solidFill>
                  <a:schemeClr val="dk1"/>
                </a:solidFill>
              </a:rPr>
              <a:t>with normal splicing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2" name="Google Shape;912;p69"/>
          <p:cNvSpPr txBox="1"/>
          <p:nvPr/>
        </p:nvSpPr>
        <p:spPr>
          <a:xfrm>
            <a:off x="2005628" y="3488297"/>
            <a:ext cx="1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nonsense variant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 NMD and re-initiation of translation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13" name="Google Shape;913;p69"/>
          <p:cNvCxnSpPr/>
          <p:nvPr/>
        </p:nvCxnSpPr>
        <p:spPr>
          <a:xfrm rot="10800000">
            <a:off x="1992779" y="3509711"/>
            <a:ext cx="0" cy="3771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14" name="Google Shape;914;p69"/>
          <p:cNvSpPr txBox="1"/>
          <p:nvPr/>
        </p:nvSpPr>
        <p:spPr>
          <a:xfrm>
            <a:off x="4575657" y="3519263"/>
            <a:ext cx="16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nonsense variant </a:t>
            </a:r>
            <a:r>
              <a:rPr lang="en">
                <a:solidFill>
                  <a:schemeClr val="dk1"/>
                </a:solidFill>
              </a:rPr>
              <a:t>not present in alternative isoform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15" name="Google Shape;915;p69"/>
          <p:cNvCxnSpPr/>
          <p:nvPr/>
        </p:nvCxnSpPr>
        <p:spPr>
          <a:xfrm rot="10800000">
            <a:off x="4575657" y="3509712"/>
            <a:ext cx="0" cy="3771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916" name="Google Shape;916;p69"/>
          <p:cNvCxnSpPr/>
          <p:nvPr/>
        </p:nvCxnSpPr>
        <p:spPr>
          <a:xfrm rot="10800000">
            <a:off x="7787029" y="3534581"/>
            <a:ext cx="0" cy="3771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17" name="Google Shape;917;p69"/>
          <p:cNvSpPr txBox="1"/>
          <p:nvPr/>
        </p:nvSpPr>
        <p:spPr>
          <a:xfrm>
            <a:off x="7840677" y="3521390"/>
            <a:ext cx="1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nonsense variant </a:t>
            </a:r>
            <a:r>
              <a:rPr lang="en">
                <a:solidFill>
                  <a:schemeClr val="dk1"/>
                </a:solidFill>
              </a:rPr>
              <a:t>without NMD and protein with normal function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18" name="Google Shape;918;p69"/>
          <p:cNvCxnSpPr/>
          <p:nvPr/>
        </p:nvCxnSpPr>
        <p:spPr>
          <a:xfrm rot="10800000">
            <a:off x="6322770" y="3513477"/>
            <a:ext cx="0" cy="3771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19" name="Google Shape;919;p69"/>
          <p:cNvSpPr txBox="1"/>
          <p:nvPr/>
        </p:nvSpPr>
        <p:spPr>
          <a:xfrm>
            <a:off x="6322769" y="3522390"/>
            <a:ext cx="14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nonsense variant </a:t>
            </a:r>
            <a:r>
              <a:rPr lang="en">
                <a:solidFill>
                  <a:schemeClr val="dk1"/>
                </a:solidFill>
              </a:rPr>
              <a:t>without NMD but exon skipping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0" name="Google Shape;920;p69"/>
          <p:cNvPicPr preferRelativeResize="0"/>
          <p:nvPr/>
        </p:nvPicPr>
        <p:blipFill rotWithShape="1">
          <a:blip r:embed="rId3">
            <a:alphaModFix/>
          </a:blip>
          <a:srcRect b="0" l="33805" r="31426" t="0"/>
          <a:stretch/>
        </p:blipFill>
        <p:spPr>
          <a:xfrm>
            <a:off x="4699229" y="647997"/>
            <a:ext cx="1221240" cy="84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9"/>
          <p:cNvPicPr preferRelativeResize="0"/>
          <p:nvPr/>
        </p:nvPicPr>
        <p:blipFill rotWithShape="1">
          <a:blip r:embed="rId3">
            <a:alphaModFix/>
          </a:blip>
          <a:srcRect b="0" l="2162" r="68134" t="0"/>
          <a:stretch/>
        </p:blipFill>
        <p:spPr>
          <a:xfrm>
            <a:off x="28679" y="791711"/>
            <a:ext cx="1455871" cy="90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9"/>
          <p:cNvPicPr preferRelativeResize="0"/>
          <p:nvPr/>
        </p:nvPicPr>
        <p:blipFill rotWithShape="1">
          <a:blip r:embed="rId3">
            <a:alphaModFix/>
          </a:blip>
          <a:srcRect b="1462" l="74314" r="6146" t="34385"/>
          <a:stretch/>
        </p:blipFill>
        <p:spPr>
          <a:xfrm>
            <a:off x="1723350" y="1150250"/>
            <a:ext cx="990699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9"/>
          <p:cNvSpPr/>
          <p:nvPr/>
        </p:nvSpPr>
        <p:spPr>
          <a:xfrm>
            <a:off x="4852163" y="2832165"/>
            <a:ext cx="360900" cy="607200"/>
          </a:xfrm>
          <a:prstGeom prst="rect">
            <a:avLst/>
          </a:prstGeom>
          <a:solidFill>
            <a:srgbClr val="F4CCCC"/>
          </a:solidFill>
          <a:ln cap="flat" cmpd="sng" w="254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69"/>
          <p:cNvCxnSpPr/>
          <p:nvPr/>
        </p:nvCxnSpPr>
        <p:spPr>
          <a:xfrm rot="10800000">
            <a:off x="440741" y="3301338"/>
            <a:ext cx="5700" cy="5862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925" name="Google Shape;925;p69"/>
          <p:cNvSpPr txBox="1"/>
          <p:nvPr/>
        </p:nvSpPr>
        <p:spPr>
          <a:xfrm>
            <a:off x="28675" y="3902656"/>
            <a:ext cx="1948200" cy="1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</a:t>
            </a:r>
            <a:r>
              <a:rPr b="1" lang="en">
                <a:solidFill>
                  <a:schemeClr val="dk1"/>
                </a:solidFill>
              </a:rPr>
              <a:t>ariants in enhancers and promoters</a:t>
            </a:r>
            <a:r>
              <a:rPr lang="en">
                <a:solidFill>
                  <a:schemeClr val="dk1"/>
                </a:solidFill>
              </a:rPr>
              <a:t> → aberrant expression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6" name="Google Shape;92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69"/>
          <p:cNvSpPr txBox="1"/>
          <p:nvPr/>
        </p:nvSpPr>
        <p:spPr>
          <a:xfrm>
            <a:off x="3147913" y="1395475"/>
            <a:ext cx="159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exonic </a:t>
            </a:r>
            <a:r>
              <a:rPr b="1" lang="en">
                <a:solidFill>
                  <a:schemeClr val="dk1"/>
                </a:solidFill>
              </a:rPr>
              <a:t>variant </a:t>
            </a:r>
            <a:r>
              <a:rPr lang="en">
                <a:solidFill>
                  <a:schemeClr val="dk1"/>
                </a:solidFill>
              </a:rPr>
              <a:t>→ activating splice site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28" name="Google Shape;928;p69"/>
          <p:cNvCxnSpPr/>
          <p:nvPr/>
        </p:nvCxnSpPr>
        <p:spPr>
          <a:xfrm flipH="1">
            <a:off x="3837475" y="2155450"/>
            <a:ext cx="3000" cy="5187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0"/>
          <p:cNvSpPr txBox="1"/>
          <p:nvPr>
            <p:ph type="title"/>
          </p:nvPr>
        </p:nvSpPr>
        <p:spPr>
          <a:xfrm>
            <a:off x="113700" y="231450"/>
            <a:ext cx="903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/>
              <a:t>Factors influencing the analysis</a:t>
            </a:r>
            <a:endParaRPr sz="2400"/>
          </a:p>
        </p:txBody>
      </p:sp>
      <p:sp>
        <p:nvSpPr>
          <p:cNvPr id="934" name="Google Shape;934;p70"/>
          <p:cNvSpPr txBox="1"/>
          <p:nvPr/>
        </p:nvSpPr>
        <p:spPr>
          <a:xfrm>
            <a:off x="0" y="941275"/>
            <a:ext cx="89544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Sufficient and comparable sample size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Choice of filters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Data normalization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We are focusing on outlier detection, not differential expression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Transcript defects must be carefully assessed and further investigated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</a:endParaRPr>
          </a:p>
        </p:txBody>
      </p:sp>
      <p:pic>
        <p:nvPicPr>
          <p:cNvPr id="935" name="Google Shape;9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900" y="320225"/>
            <a:ext cx="34671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1"/>
          <p:cNvSpPr txBox="1"/>
          <p:nvPr>
            <p:ph type="title"/>
          </p:nvPr>
        </p:nvSpPr>
        <p:spPr>
          <a:xfrm>
            <a:off x="113700" y="197175"/>
            <a:ext cx="903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/>
              <a:t>Current</a:t>
            </a:r>
            <a:r>
              <a:rPr lang="en"/>
              <a:t> limitations</a:t>
            </a:r>
            <a:endParaRPr sz="2400"/>
          </a:p>
        </p:txBody>
      </p:sp>
      <p:pic>
        <p:nvPicPr>
          <p:cNvPr id="942" name="Google Shape;942;p71"/>
          <p:cNvPicPr preferRelativeResize="0"/>
          <p:nvPr/>
        </p:nvPicPr>
        <p:blipFill rotWithShape="1">
          <a:blip r:embed="rId3">
            <a:alphaModFix/>
          </a:blip>
          <a:srcRect b="7164" l="3056" r="52577" t="16540"/>
          <a:stretch/>
        </p:blipFill>
        <p:spPr>
          <a:xfrm>
            <a:off x="4775200" y="536325"/>
            <a:ext cx="4368802" cy="42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1"/>
          <p:cNvSpPr txBox="1"/>
          <p:nvPr/>
        </p:nvSpPr>
        <p:spPr>
          <a:xfrm>
            <a:off x="113700" y="958600"/>
            <a:ext cx="51180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RNA-seq will not find the aberrant events when: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Tissue-specific expression of gene/isoform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No effect on transcript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Tissue availability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RNA-seq is only a proxy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Variant calling in RNA-seq data is highly variable due to variation in expression and post-transcriptional modifications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E2E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2E2E"/>
              </a:solidFill>
            </a:endParaRPr>
          </a:p>
        </p:txBody>
      </p:sp>
      <p:sp>
        <p:nvSpPr>
          <p:cNvPr id="944" name="Google Shape;944;p71"/>
          <p:cNvSpPr/>
          <p:nvPr/>
        </p:nvSpPr>
        <p:spPr>
          <a:xfrm>
            <a:off x="5638800" y="76200"/>
            <a:ext cx="924900" cy="64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1"/>
          <p:cNvSpPr/>
          <p:nvPr/>
        </p:nvSpPr>
        <p:spPr>
          <a:xfrm>
            <a:off x="7302500" y="406400"/>
            <a:ext cx="1841700" cy="75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1"/>
          <p:cNvSpPr/>
          <p:nvPr/>
        </p:nvSpPr>
        <p:spPr>
          <a:xfrm>
            <a:off x="7112000" y="0"/>
            <a:ext cx="2031900" cy="64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1"/>
          <p:cNvSpPr/>
          <p:nvPr/>
        </p:nvSpPr>
        <p:spPr>
          <a:xfrm>
            <a:off x="5122850" y="3578800"/>
            <a:ext cx="993300" cy="139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1"/>
          <p:cNvSpPr/>
          <p:nvPr/>
        </p:nvSpPr>
        <p:spPr>
          <a:xfrm>
            <a:off x="7643875" y="3220825"/>
            <a:ext cx="548700" cy="139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1"/>
          <p:cNvSpPr/>
          <p:nvPr/>
        </p:nvSpPr>
        <p:spPr>
          <a:xfrm>
            <a:off x="7643875" y="3360325"/>
            <a:ext cx="1389900" cy="139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71"/>
          <p:cNvSpPr/>
          <p:nvPr/>
        </p:nvSpPr>
        <p:spPr>
          <a:xfrm>
            <a:off x="5432250" y="3807400"/>
            <a:ext cx="684000" cy="139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72"/>
          <p:cNvPicPr preferRelativeResize="0"/>
          <p:nvPr/>
        </p:nvPicPr>
        <p:blipFill rotWithShape="1">
          <a:blip r:embed="rId3">
            <a:alphaModFix/>
          </a:blip>
          <a:srcRect b="46575" l="33196" r="22635" t="30627"/>
          <a:stretch/>
        </p:blipFill>
        <p:spPr>
          <a:xfrm>
            <a:off x="1897975" y="3576875"/>
            <a:ext cx="5158099" cy="13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2"/>
          <p:cNvPicPr preferRelativeResize="0"/>
          <p:nvPr/>
        </p:nvPicPr>
        <p:blipFill rotWithShape="1">
          <a:blip r:embed="rId3">
            <a:alphaModFix/>
          </a:blip>
          <a:srcRect b="39669" l="46963" r="34702" t="53999"/>
          <a:stretch/>
        </p:blipFill>
        <p:spPr>
          <a:xfrm>
            <a:off x="6693875" y="3237875"/>
            <a:ext cx="222788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2"/>
          <p:cNvPicPr preferRelativeResize="0"/>
          <p:nvPr/>
        </p:nvPicPr>
        <p:blipFill rotWithShape="1">
          <a:blip r:embed="rId4">
            <a:alphaModFix/>
          </a:blip>
          <a:srcRect b="24935" l="0" r="0" t="39754"/>
          <a:stretch/>
        </p:blipFill>
        <p:spPr>
          <a:xfrm>
            <a:off x="1407334" y="1540100"/>
            <a:ext cx="6110767" cy="1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2"/>
          <p:cNvSpPr txBox="1"/>
          <p:nvPr>
            <p:ph type="title"/>
          </p:nvPr>
        </p:nvSpPr>
        <p:spPr>
          <a:xfrm>
            <a:off x="191150" y="228600"/>
            <a:ext cx="876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 sz="2400"/>
              <a:t>Take home messages</a:t>
            </a:r>
            <a:endParaRPr sz="2000"/>
          </a:p>
        </p:txBody>
      </p:sp>
      <p:sp>
        <p:nvSpPr>
          <p:cNvPr id="960" name="Google Shape;960;p72"/>
          <p:cNvSpPr txBox="1"/>
          <p:nvPr/>
        </p:nvSpPr>
        <p:spPr>
          <a:xfrm>
            <a:off x="1400900" y="1463550"/>
            <a:ext cx="6495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Aberrant events detection</a:t>
            </a:r>
            <a:endParaRPr sz="1800"/>
          </a:p>
        </p:txBody>
      </p:sp>
      <p:sp>
        <p:nvSpPr>
          <p:cNvPr id="961" name="Google Shape;961;p72"/>
          <p:cNvSpPr/>
          <p:nvPr/>
        </p:nvSpPr>
        <p:spPr>
          <a:xfrm rot="5400000">
            <a:off x="4262891" y="3170664"/>
            <a:ext cx="461700" cy="35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254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72"/>
          <p:cNvSpPr txBox="1"/>
          <p:nvPr/>
        </p:nvSpPr>
        <p:spPr>
          <a:xfrm>
            <a:off x="-350200" y="3598357"/>
            <a:ext cx="18981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</a:rPr>
              <a:t>I</a:t>
            </a: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</a:rPr>
              <a:t>nterpretation/ validation of (non)coding variants</a:t>
            </a:r>
            <a:endParaRPr sz="1800"/>
          </a:p>
        </p:txBody>
      </p:sp>
      <p:sp>
        <p:nvSpPr>
          <p:cNvPr id="963" name="Google Shape;963;p72"/>
          <p:cNvSpPr txBox="1"/>
          <p:nvPr/>
        </p:nvSpPr>
        <p:spPr>
          <a:xfrm>
            <a:off x="7056075" y="321350"/>
            <a:ext cx="20856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Outlier event must be followed by clinical interpretation to establish diagnosis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64" name="Google Shape;96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5" name="Google Shape;96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525" y="128210"/>
            <a:ext cx="1963876" cy="8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2"/>
          <p:cNvSpPr/>
          <p:nvPr/>
        </p:nvSpPr>
        <p:spPr>
          <a:xfrm rot="10800000">
            <a:off x="1537248" y="4074050"/>
            <a:ext cx="3507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254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72"/>
          <p:cNvSpPr txBox="1"/>
          <p:nvPr/>
        </p:nvSpPr>
        <p:spPr>
          <a:xfrm>
            <a:off x="1962423" y="4818689"/>
            <a:ext cx="3587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Karczewski and Snyder </a:t>
            </a:r>
            <a:r>
              <a:rPr lang="en" sz="900">
                <a:solidFill>
                  <a:srgbClr val="999999"/>
                </a:solidFill>
              </a:rPr>
              <a:t>Nat Rev Gen 2018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968" name="Google Shape;968;p72"/>
          <p:cNvSpPr/>
          <p:nvPr/>
        </p:nvSpPr>
        <p:spPr>
          <a:xfrm>
            <a:off x="3692225" y="453375"/>
            <a:ext cx="1559400" cy="534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E06666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RNA-seq</a:t>
            </a:r>
            <a:endParaRPr sz="1800"/>
          </a:p>
        </p:txBody>
      </p:sp>
      <p:sp>
        <p:nvSpPr>
          <p:cNvPr id="969" name="Google Shape;969;p72"/>
          <p:cNvSpPr/>
          <p:nvPr/>
        </p:nvSpPr>
        <p:spPr>
          <a:xfrm>
            <a:off x="3692225" y="1043925"/>
            <a:ext cx="1559400" cy="534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E06666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Filtering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3"/>
          <p:cNvSpPr txBox="1"/>
          <p:nvPr>
            <p:ph type="title"/>
          </p:nvPr>
        </p:nvSpPr>
        <p:spPr>
          <a:xfrm>
            <a:off x="311700" y="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Automatized protocol includes all steps!</a:t>
            </a:r>
            <a:endParaRPr/>
          </a:p>
        </p:txBody>
      </p:sp>
      <p:sp>
        <p:nvSpPr>
          <p:cNvPr id="975" name="Google Shape;97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6" name="Google Shape;976;p73"/>
          <p:cNvPicPr preferRelativeResize="0"/>
          <p:nvPr/>
        </p:nvPicPr>
        <p:blipFill rotWithShape="1">
          <a:blip r:embed="rId3">
            <a:alphaModFix/>
          </a:blip>
          <a:srcRect b="0" l="0" r="0" t="3938"/>
          <a:stretch/>
        </p:blipFill>
        <p:spPr>
          <a:xfrm>
            <a:off x="952500" y="655538"/>
            <a:ext cx="6124576" cy="44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3"/>
          <p:cNvSpPr txBox="1"/>
          <p:nvPr/>
        </p:nvSpPr>
        <p:spPr>
          <a:xfrm>
            <a:off x="6852275" y="3349350"/>
            <a:ext cx="2244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Yépez et al., 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Protocol Exchange, 2020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github.com/gagneurlab/drop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978" name="Google Shape;97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7144" y="882974"/>
            <a:ext cx="1065152" cy="11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825" y="771875"/>
            <a:ext cx="5928163" cy="43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7520675" y="4190825"/>
            <a:ext cx="1623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Fresard and Montgomery, Cold Spring Harb Mol Case Stud, 2018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278150" y="-10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“exome-negative” cases, choosing the next step in an experimental maze is a major challenge  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4"/>
          <p:cNvSpPr txBox="1"/>
          <p:nvPr>
            <p:ph type="title"/>
          </p:nvPr>
        </p:nvSpPr>
        <p:spPr>
          <a:xfrm>
            <a:off x="113800" y="0"/>
            <a:ext cx="903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/>
              <a:t>Acknowledgements</a:t>
            </a:r>
            <a:endParaRPr sz="2400"/>
          </a:p>
        </p:txBody>
      </p:sp>
      <p:pic>
        <p:nvPicPr>
          <p:cNvPr id="984" name="Google Shape;9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25" y="3419550"/>
            <a:ext cx="223010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74"/>
          <p:cNvSpPr txBox="1"/>
          <p:nvPr/>
        </p:nvSpPr>
        <p:spPr>
          <a:xfrm>
            <a:off x="4656700" y="178925"/>
            <a:ext cx="5249400" cy="4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Julien Gagneur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Vicente Yépez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chemeClr val="lt1"/>
                </a:highlight>
              </a:rPr>
              <a:t>Ines Scheller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chemeClr val="lt1"/>
                </a:highlight>
              </a:rPr>
              <a:t>Nicholas Smith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Christian Mertes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Michaela Müller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highlight>
                  <a:srgbClr val="FFFFFF"/>
                </a:highlight>
              </a:rPr>
            </a:br>
            <a:endParaRPr b="1"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Stephen Montgomery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Laure Frésard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Nicole Ferraro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Holger Prokisch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Mirjana Gusic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Robert Kopajtic</a:t>
            </a:r>
            <a:r>
              <a:rPr lang="en" sz="1800">
                <a:highlight>
                  <a:srgbClr val="FFFFFF"/>
                </a:highlight>
              </a:rPr>
              <a:t>h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highlight>
                  <a:schemeClr val="lt1"/>
                </a:highlight>
              </a:rPr>
            </a:b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lt1"/>
                </a:highlight>
              </a:rPr>
              <a:t>Beryl Cummings</a:t>
            </a:r>
            <a:endParaRPr b="1" sz="1350">
              <a:highlight>
                <a:srgbClr val="FFFFFF"/>
              </a:highlight>
            </a:endParaRPr>
          </a:p>
        </p:txBody>
      </p:sp>
      <p:pic>
        <p:nvPicPr>
          <p:cNvPr id="986" name="Google Shape;98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975" y="2151550"/>
            <a:ext cx="2580926" cy="7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863" y="4190825"/>
            <a:ext cx="2577969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075" y="616950"/>
            <a:ext cx="3100358" cy="104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7520675" y="4190825"/>
            <a:ext cx="1623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Fresard and Montgomery, Cold Spring Harb Mol Case Stud, 2018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283475" y="-9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 we focus on how RNA-sequencing can help the identification of causal genes</a:t>
            </a:r>
            <a:r>
              <a:rPr lang="en"/>
              <a:t>  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825" y="771875"/>
            <a:ext cx="5928163" cy="43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5812600" y="2421741"/>
            <a:ext cx="1708200" cy="632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2"/>
          <p:cNvGrpSpPr/>
          <p:nvPr/>
        </p:nvGrpSpPr>
        <p:grpSpPr>
          <a:xfrm>
            <a:off x="816455" y="732545"/>
            <a:ext cx="4551836" cy="4124901"/>
            <a:chOff x="816425" y="974713"/>
            <a:chExt cx="4378449" cy="3882625"/>
          </a:xfrm>
        </p:grpSpPr>
        <p:pic>
          <p:nvPicPr>
            <p:cNvPr id="130" name="Google Shape;130;p22"/>
            <p:cNvPicPr preferRelativeResize="0"/>
            <p:nvPr/>
          </p:nvPicPr>
          <p:blipFill rotWithShape="1">
            <a:blip r:embed="rId3">
              <a:alphaModFix/>
            </a:blip>
            <a:srcRect b="0" l="0" r="48054" t="0"/>
            <a:stretch/>
          </p:blipFill>
          <p:spPr>
            <a:xfrm>
              <a:off x="816425" y="974713"/>
              <a:ext cx="4378449" cy="388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2"/>
            <p:cNvSpPr txBox="1"/>
            <p:nvPr/>
          </p:nvSpPr>
          <p:spPr>
            <a:xfrm>
              <a:off x="1744050" y="1193225"/>
              <a:ext cx="2231100" cy="35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Allele specific expression</a:t>
              </a:r>
              <a:endParaRPr/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1744050" y="2325350"/>
              <a:ext cx="2231100" cy="35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Splicing</a:t>
              </a:r>
              <a:endParaRPr/>
            </a:p>
          </p:txBody>
        </p:sp>
        <p:sp>
          <p:nvSpPr>
            <p:cNvPr id="133" name="Google Shape;133;p22"/>
            <p:cNvSpPr txBox="1"/>
            <p:nvPr/>
          </p:nvSpPr>
          <p:spPr>
            <a:xfrm>
              <a:off x="1744050" y="3681100"/>
              <a:ext cx="2231100" cy="35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Expression</a:t>
              </a:r>
              <a:endParaRPr/>
            </a:p>
          </p:txBody>
        </p:sp>
      </p:grpSp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8850"/>
            <a:ext cx="8520600" cy="945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</a:t>
            </a:r>
            <a:r>
              <a:rPr lang="en" sz="2400"/>
              <a:t>xpression/splicing outliers and allele-specific expression can pinpoint rare variants with large effects</a:t>
            </a:r>
            <a:endParaRPr sz="2400"/>
          </a:p>
        </p:txBody>
      </p:sp>
      <p:sp>
        <p:nvSpPr>
          <p:cNvPr id="135" name="Google Shape;135;p22"/>
          <p:cNvSpPr txBox="1"/>
          <p:nvPr/>
        </p:nvSpPr>
        <p:spPr>
          <a:xfrm>
            <a:off x="0" y="4700025"/>
            <a:ext cx="4019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Ferraro, Strober et al, biorxiv 2019</a:t>
            </a:r>
            <a:endParaRPr sz="1000">
              <a:solidFill>
                <a:srgbClr val="9999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Li, Kim, Tsang, Davis, et al, Nature 2017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 amt="35000"/>
          </a:blip>
          <a:srcRect b="0" l="50968" r="0" t="0"/>
          <a:stretch/>
        </p:blipFill>
        <p:spPr>
          <a:xfrm>
            <a:off x="5521700" y="1599838"/>
            <a:ext cx="2620574" cy="24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 amt="19000"/>
          </a:blip>
          <a:srcRect b="0" l="0" r="48054" t="0"/>
          <a:stretch/>
        </p:blipFill>
        <p:spPr>
          <a:xfrm>
            <a:off x="1056725" y="1853826"/>
            <a:ext cx="2195450" cy="19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50968" r="0" t="0"/>
          <a:stretch/>
        </p:blipFill>
        <p:spPr>
          <a:xfrm>
            <a:off x="3652000" y="895250"/>
            <a:ext cx="4521875" cy="42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3635175" y="967275"/>
            <a:ext cx="384300" cy="17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8850"/>
            <a:ext cx="8520600" cy="945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Expression/splicing outliers and allele-specific expression can pinpoint rare variants with large effects</a:t>
            </a:r>
            <a:endParaRPr sz="2400"/>
          </a:p>
        </p:txBody>
      </p:sp>
      <p:sp>
        <p:nvSpPr>
          <p:cNvPr id="147" name="Google Shape;147;p23"/>
          <p:cNvSpPr txBox="1"/>
          <p:nvPr/>
        </p:nvSpPr>
        <p:spPr>
          <a:xfrm>
            <a:off x="0" y="4700025"/>
            <a:ext cx="4019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Ferraro, Strober et al, biorxiv 2019</a:t>
            </a:r>
            <a:endParaRPr sz="1000">
              <a:solidFill>
                <a:srgbClr val="9999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Li, Kim, Tsang, Davis, et al, Nature 2017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